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70"/>
  </p:notesMasterIdLst>
  <p:sldIdLst>
    <p:sldId id="256" r:id="rId5"/>
    <p:sldId id="311" r:id="rId6"/>
    <p:sldId id="312" r:id="rId7"/>
    <p:sldId id="313" r:id="rId8"/>
    <p:sldId id="314" r:id="rId9"/>
    <p:sldId id="315" r:id="rId10"/>
    <p:sldId id="319" r:id="rId11"/>
    <p:sldId id="317" r:id="rId12"/>
    <p:sldId id="318" r:id="rId13"/>
    <p:sldId id="321" r:id="rId14"/>
    <p:sldId id="320" r:id="rId15"/>
    <p:sldId id="322" r:id="rId16"/>
    <p:sldId id="348" r:id="rId17"/>
    <p:sldId id="368" r:id="rId18"/>
    <p:sldId id="306" r:id="rId19"/>
    <p:sldId id="308" r:id="rId20"/>
    <p:sldId id="307" r:id="rId21"/>
    <p:sldId id="383" r:id="rId22"/>
    <p:sldId id="302" r:id="rId23"/>
    <p:sldId id="303" r:id="rId24"/>
    <p:sldId id="309" r:id="rId25"/>
    <p:sldId id="310" r:id="rId26"/>
    <p:sldId id="304" r:id="rId27"/>
    <p:sldId id="334" r:id="rId28"/>
    <p:sldId id="323" r:id="rId29"/>
    <p:sldId id="326" r:id="rId30"/>
    <p:sldId id="331" r:id="rId31"/>
    <p:sldId id="343" r:id="rId32"/>
    <p:sldId id="332" r:id="rId33"/>
    <p:sldId id="371" r:id="rId34"/>
    <p:sldId id="374" r:id="rId35"/>
    <p:sldId id="372" r:id="rId36"/>
    <p:sldId id="373" r:id="rId37"/>
    <p:sldId id="375" r:id="rId38"/>
    <p:sldId id="376" r:id="rId39"/>
    <p:sldId id="377" r:id="rId40"/>
    <p:sldId id="382" r:id="rId41"/>
    <p:sldId id="384" r:id="rId42"/>
    <p:sldId id="336" r:id="rId43"/>
    <p:sldId id="337" r:id="rId44"/>
    <p:sldId id="387" r:id="rId45"/>
    <p:sldId id="389" r:id="rId46"/>
    <p:sldId id="379" r:id="rId47"/>
    <p:sldId id="380" r:id="rId48"/>
    <p:sldId id="385" r:id="rId49"/>
    <p:sldId id="386" r:id="rId50"/>
    <p:sldId id="390" r:id="rId51"/>
    <p:sldId id="391" r:id="rId52"/>
    <p:sldId id="398" r:id="rId53"/>
    <p:sldId id="392" r:id="rId54"/>
    <p:sldId id="388" r:id="rId55"/>
    <p:sldId id="394" r:id="rId56"/>
    <p:sldId id="395" r:id="rId57"/>
    <p:sldId id="396" r:id="rId58"/>
    <p:sldId id="393" r:id="rId59"/>
    <p:sldId id="257" r:id="rId60"/>
    <p:sldId id="299" r:id="rId61"/>
    <p:sldId id="349" r:id="rId62"/>
    <p:sldId id="369" r:id="rId63"/>
    <p:sldId id="397" r:id="rId64"/>
    <p:sldId id="350" r:id="rId65"/>
    <p:sldId id="351" r:id="rId66"/>
    <p:sldId id="352" r:id="rId67"/>
    <p:sldId id="353" r:id="rId68"/>
    <p:sldId id="354" r:id="rId69"/>
  </p:sldIdLst>
  <p:sldSz cx="9144000" cy="5143500" type="screen16x9"/>
  <p:notesSz cx="6858000" cy="9144000"/>
  <p:embeddedFontLst>
    <p:embeddedFont>
      <p:font typeface="Cambria Math" panose="02040503050406030204" pitchFamily="18" charset="0"/>
      <p:regular r:id="rId71"/>
    </p:embeddedFont>
    <p:embeddedFont>
      <p:font typeface="Georgia" panose="02040502050405020303" pitchFamily="18" charset="0"/>
      <p:regular r:id="rId72"/>
      <p:bold r:id="rId73"/>
      <p:italic r:id="rId74"/>
      <p:boldItalic r:id="rId75"/>
    </p:embeddedFont>
    <p:embeddedFont>
      <p:font typeface="Gill Sans MT" panose="020B0502020104020203" pitchFamily="34" charset="0"/>
      <p:regular r:id="rId76"/>
      <p:bold r:id="rId77"/>
      <p:italic r:id="rId78"/>
      <p:boldItalic r:id="rId79"/>
    </p:embeddedFont>
    <p:embeddedFont>
      <p:font typeface="Livvic Light" pitchFamily="2" charset="0"/>
      <p:regular r:id="rId80"/>
      <p:italic r:id="rId81"/>
    </p:embeddedFont>
    <p:embeddedFont>
      <p:font typeface="Mangal Pro" panose="00000500000000000000" pitchFamily="2" charset="0"/>
      <p:regular r:id="rId82"/>
      <p:bold r:id="rId83"/>
    </p:embeddedFont>
    <p:embeddedFont>
      <p:font typeface="Maven Pro" panose="020B0604020202020204" charset="0"/>
      <p:regular r:id="rId84"/>
      <p:bold r:id="rId85"/>
    </p:embeddedFont>
    <p:embeddedFont>
      <p:font typeface="Nunito Light" pitchFamily="2" charset="0"/>
      <p:regular r:id="rId86"/>
      <p:italic r:id="rId87"/>
    </p:embeddedFont>
    <p:embeddedFont>
      <p:font typeface="Roboto" panose="02000000000000000000" pitchFamily="2" charset="0"/>
      <p:regular r:id="rId88"/>
      <p:bold r:id="rId89"/>
      <p:italic r:id="rId90"/>
      <p:boldItalic r:id="rId91"/>
    </p:embeddedFont>
    <p:embeddedFont>
      <p:font typeface="Segoe UI" panose="020B0502040204020203" pitchFamily="34" charset="0"/>
      <p:regular r:id="rId92"/>
      <p:bold r:id="rId93"/>
      <p:italic r:id="rId94"/>
      <p:boldItalic r:id="rId95"/>
    </p:embeddedFont>
    <p:embeddedFont>
      <p:font typeface="Share Tech" panose="020B0604020202020204" charset="0"/>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599DA6-F021-481A-B01A-FEB928B34DB9}">
  <a:tblStyle styleId="{01599DA6-F021-481A-B01A-FEB928B34D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6" autoAdjust="0"/>
    <p:restoredTop sz="95788" autoAdjust="0"/>
  </p:normalViewPr>
  <p:slideViewPr>
    <p:cSldViewPr snapToGrid="0">
      <p:cViewPr varScale="1">
        <p:scale>
          <a:sx n="109" d="100"/>
          <a:sy n="109" d="100"/>
        </p:scale>
        <p:origin x="821" y="101"/>
      </p:cViewPr>
      <p:guideLst>
        <p:guide orient="horz" pos="1620"/>
        <p:guide pos="2880"/>
      </p:guideLst>
    </p:cSldViewPr>
  </p:slideViewPr>
  <p:notesTextViewPr>
    <p:cViewPr>
      <p:scale>
        <a:sx n="1" d="1"/>
        <a:sy n="1" d="1"/>
      </p:scale>
      <p:origin x="0" y="0"/>
    </p:cViewPr>
  </p:notesTextViewPr>
  <p:sorterViewPr>
    <p:cViewPr>
      <p:scale>
        <a:sx n="100" d="100"/>
        <a:sy n="100" d="100"/>
      </p:scale>
      <p:origin x="0" y="34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22274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rangedatamining.com/widget-catalog/data/data/datatable.md" TargetMode="External"/><Relationship Id="rId2" Type="http://schemas.openxmlformats.org/officeDocument/2006/relationships/hyperlink" Target="https://docs.biolab.si/3/visual-programming/loading-your-data/index.html"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gif"/></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kaggle.com/datasets/faysalmiah1721758/breast-cancer-data" TargetMode="External"/><Relationship Id="rId2" Type="http://schemas.openxmlformats.org/officeDocument/2006/relationships/hyperlink" Target="https://iopscience.iop.org/article/10.1088/1757-899X/1022/1/012071/pdf" TargetMode="External"/><Relationship Id="rId1" Type="http://schemas.openxmlformats.org/officeDocument/2006/relationships/slideLayout" Target="../slideLayouts/slideLayout2.xml"/><Relationship Id="rId5" Type="http://schemas.openxmlformats.org/officeDocument/2006/relationships/hyperlink" Target="https://orange3.readthedocs.io/projects/orange-visual-programming/en/latest/index.html" TargetMode="External"/><Relationship Id="rId4" Type="http://schemas.openxmlformats.org/officeDocument/2006/relationships/hyperlink" Target="http://www.ijarse.com/images/fullpdf/1515142902_SEC_1017ijarse.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34"/>
        <p:cNvGrpSpPr/>
        <p:nvPr/>
      </p:nvGrpSpPr>
      <p:grpSpPr>
        <a:xfrm>
          <a:off x="0" y="0"/>
          <a:ext cx="0" cy="0"/>
          <a:chOff x="0" y="0"/>
          <a:chExt cx="0" cy="0"/>
        </a:xfrm>
      </p:grpSpPr>
      <p:sp>
        <p:nvSpPr>
          <p:cNvPr id="6" name="Google Shape;436;p25">
            <a:extLst>
              <a:ext uri="{FF2B5EF4-FFF2-40B4-BE49-F238E27FC236}">
                <a16:creationId xmlns:a16="http://schemas.microsoft.com/office/drawing/2014/main" id="{E525DE78-1162-445A-F8A0-4F55C911B492}"/>
              </a:ext>
            </a:extLst>
          </p:cNvPr>
          <p:cNvSpPr txBox="1">
            <a:spLocks noGrp="1"/>
          </p:cNvSpPr>
          <p:nvPr/>
        </p:nvSpPr>
        <p:spPr>
          <a:xfrm>
            <a:off x="373566" y="1269788"/>
            <a:ext cx="4267200" cy="2462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marL="0" lvl="0" indent="0" algn="ctr" rtl="0">
              <a:spcBef>
                <a:spcPts val="0"/>
              </a:spcBef>
              <a:spcAft>
                <a:spcPts val="0"/>
              </a:spcAft>
              <a:buNone/>
            </a:pPr>
            <a:r>
              <a:rPr lang="en" dirty="0"/>
              <a:t>Data </a:t>
            </a:r>
            <a:r>
              <a:rPr lang="en" dirty="0">
                <a:solidFill>
                  <a:schemeClr val="accent2"/>
                </a:solidFill>
              </a:rPr>
              <a:t>Science </a:t>
            </a:r>
            <a:r>
              <a:rPr lang="en" dirty="0">
                <a:solidFill>
                  <a:schemeClr val="bg1"/>
                </a:solidFill>
              </a:rPr>
              <a:t>for</a:t>
            </a:r>
            <a:r>
              <a:rPr lang="en" dirty="0">
                <a:solidFill>
                  <a:schemeClr val="accent2"/>
                </a:solidFill>
              </a:rPr>
              <a:t> medicine </a:t>
            </a:r>
            <a:r>
              <a:rPr lang="en" dirty="0">
                <a:solidFill>
                  <a:schemeClr val="bg1"/>
                </a:solidFill>
              </a:rPr>
              <a:t>applications</a:t>
            </a:r>
            <a:endParaRPr dirty="0">
              <a:solidFill>
                <a:schemeClr val="bg1"/>
              </a:solidFill>
            </a:endParaRPr>
          </a:p>
        </p:txBody>
      </p:sp>
      <p:sp>
        <p:nvSpPr>
          <p:cNvPr id="7" name="Google Shape;437;p25">
            <a:extLst>
              <a:ext uri="{FF2B5EF4-FFF2-40B4-BE49-F238E27FC236}">
                <a16:creationId xmlns:a16="http://schemas.microsoft.com/office/drawing/2014/main" id="{BAB34748-418C-459D-4D83-7F8135E3B36C}"/>
              </a:ext>
            </a:extLst>
          </p:cNvPr>
          <p:cNvSpPr/>
          <p:nvPr/>
        </p:nvSpPr>
        <p:spPr>
          <a:xfrm>
            <a:off x="2385732" y="4546362"/>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438;p25">
            <a:extLst>
              <a:ext uri="{FF2B5EF4-FFF2-40B4-BE49-F238E27FC236}">
                <a16:creationId xmlns:a16="http://schemas.microsoft.com/office/drawing/2014/main" id="{AC96B5EA-133F-BBF2-BB81-0803BA04212D}"/>
              </a:ext>
            </a:extLst>
          </p:cNvPr>
          <p:cNvSpPr/>
          <p:nvPr/>
        </p:nvSpPr>
        <p:spPr>
          <a:xfrm>
            <a:off x="7516395" y="3368683"/>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439;p25">
            <a:extLst>
              <a:ext uri="{FF2B5EF4-FFF2-40B4-BE49-F238E27FC236}">
                <a16:creationId xmlns:a16="http://schemas.microsoft.com/office/drawing/2014/main" id="{133354E5-A0B4-D574-62C6-D935FEBC20BF}"/>
              </a:ext>
            </a:extLst>
          </p:cNvPr>
          <p:cNvSpPr/>
          <p:nvPr/>
        </p:nvSpPr>
        <p:spPr>
          <a:xfrm>
            <a:off x="2776333" y="2833253"/>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40;p25">
            <a:extLst>
              <a:ext uri="{FF2B5EF4-FFF2-40B4-BE49-F238E27FC236}">
                <a16:creationId xmlns:a16="http://schemas.microsoft.com/office/drawing/2014/main" id="{87DC385B-0403-9FA6-91AB-D28336E2464C}"/>
              </a:ext>
            </a:extLst>
          </p:cNvPr>
          <p:cNvSpPr/>
          <p:nvPr/>
        </p:nvSpPr>
        <p:spPr>
          <a:xfrm>
            <a:off x="6761455" y="666476"/>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441;p25">
            <a:extLst>
              <a:ext uri="{FF2B5EF4-FFF2-40B4-BE49-F238E27FC236}">
                <a16:creationId xmlns:a16="http://schemas.microsoft.com/office/drawing/2014/main" id="{EAF5A41E-4EB2-1F7F-F609-8AC8D8308262}"/>
              </a:ext>
            </a:extLst>
          </p:cNvPr>
          <p:cNvSpPr/>
          <p:nvPr/>
        </p:nvSpPr>
        <p:spPr>
          <a:xfrm>
            <a:off x="6437955" y="2949670"/>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442;p25">
            <a:extLst>
              <a:ext uri="{FF2B5EF4-FFF2-40B4-BE49-F238E27FC236}">
                <a16:creationId xmlns:a16="http://schemas.microsoft.com/office/drawing/2014/main" id="{D60B6AEE-AF3A-1DC9-CD77-5D60A7B16C16}"/>
              </a:ext>
            </a:extLst>
          </p:cNvPr>
          <p:cNvSpPr/>
          <p:nvPr/>
        </p:nvSpPr>
        <p:spPr>
          <a:xfrm>
            <a:off x="3392693" y="4133075"/>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443;p25">
            <a:extLst>
              <a:ext uri="{FF2B5EF4-FFF2-40B4-BE49-F238E27FC236}">
                <a16:creationId xmlns:a16="http://schemas.microsoft.com/office/drawing/2014/main" id="{A2790FEF-C0C0-46C5-43A2-9B5B0BC0913C}"/>
              </a:ext>
            </a:extLst>
          </p:cNvPr>
          <p:cNvGrpSpPr/>
          <p:nvPr/>
        </p:nvGrpSpPr>
        <p:grpSpPr>
          <a:xfrm>
            <a:off x="6700765" y="3527198"/>
            <a:ext cx="121434" cy="1073147"/>
            <a:chOff x="6232314" y="3696331"/>
            <a:chExt cx="121434" cy="1073147"/>
          </a:xfrm>
        </p:grpSpPr>
        <p:sp>
          <p:nvSpPr>
            <p:cNvPr id="29" name="Google Shape;444;p25">
              <a:extLst>
                <a:ext uri="{FF2B5EF4-FFF2-40B4-BE49-F238E27FC236}">
                  <a16:creationId xmlns:a16="http://schemas.microsoft.com/office/drawing/2014/main" id="{11E008B0-0430-367F-7495-3EBD0AEF57DA}"/>
                </a:ext>
              </a:extLst>
            </p:cNvPr>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445;p25">
              <a:extLst>
                <a:ext uri="{FF2B5EF4-FFF2-40B4-BE49-F238E27FC236}">
                  <a16:creationId xmlns:a16="http://schemas.microsoft.com/office/drawing/2014/main" id="{5F9710F0-8DBF-76A9-C111-B5671A0D0679}"/>
                </a:ext>
              </a:extLst>
            </p:cNvPr>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4" name="Google Shape;446;p25">
            <a:extLst>
              <a:ext uri="{FF2B5EF4-FFF2-40B4-BE49-F238E27FC236}">
                <a16:creationId xmlns:a16="http://schemas.microsoft.com/office/drawing/2014/main" id="{6F169FEB-E93D-1E9B-3578-BF48FC444B8B}"/>
              </a:ext>
            </a:extLst>
          </p:cNvPr>
          <p:cNvGrpSpPr/>
          <p:nvPr/>
        </p:nvGrpSpPr>
        <p:grpSpPr>
          <a:xfrm>
            <a:off x="7248999" y="168581"/>
            <a:ext cx="133252" cy="1952377"/>
            <a:chOff x="6780548" y="337714"/>
            <a:chExt cx="133252" cy="1952377"/>
          </a:xfrm>
        </p:grpSpPr>
        <p:sp>
          <p:nvSpPr>
            <p:cNvPr id="27" name="Google Shape;447;p25">
              <a:extLst>
                <a:ext uri="{FF2B5EF4-FFF2-40B4-BE49-F238E27FC236}">
                  <a16:creationId xmlns:a16="http://schemas.microsoft.com/office/drawing/2014/main" id="{EB29C14F-BCDA-99A3-29DB-55E25B2C02E1}"/>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448;p25">
              <a:extLst>
                <a:ext uri="{FF2B5EF4-FFF2-40B4-BE49-F238E27FC236}">
                  <a16:creationId xmlns:a16="http://schemas.microsoft.com/office/drawing/2014/main" id="{7D857A09-8DD3-CB19-F6C8-1DEF217AAB44}"/>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5" name="Google Shape;449;p25">
            <a:extLst>
              <a:ext uri="{FF2B5EF4-FFF2-40B4-BE49-F238E27FC236}">
                <a16:creationId xmlns:a16="http://schemas.microsoft.com/office/drawing/2014/main" id="{877B01D4-0066-C6DC-69F2-A3ED6064862E}"/>
              </a:ext>
            </a:extLst>
          </p:cNvPr>
          <p:cNvGrpSpPr/>
          <p:nvPr/>
        </p:nvGrpSpPr>
        <p:grpSpPr>
          <a:xfrm>
            <a:off x="2077168" y="1110913"/>
            <a:ext cx="199237" cy="2828935"/>
            <a:chOff x="1608717" y="1280046"/>
            <a:chExt cx="199237" cy="2828935"/>
          </a:xfrm>
        </p:grpSpPr>
        <p:sp>
          <p:nvSpPr>
            <p:cNvPr id="24" name="Google Shape;450;p25">
              <a:extLst>
                <a:ext uri="{FF2B5EF4-FFF2-40B4-BE49-F238E27FC236}">
                  <a16:creationId xmlns:a16="http://schemas.microsoft.com/office/drawing/2014/main" id="{E2991B9D-D621-40B0-5D0F-7A95CD969644}"/>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451;p25">
              <a:extLst>
                <a:ext uri="{FF2B5EF4-FFF2-40B4-BE49-F238E27FC236}">
                  <a16:creationId xmlns:a16="http://schemas.microsoft.com/office/drawing/2014/main" id="{FAAC25E7-370A-401A-77A1-FB8BBF267DBB}"/>
                </a:ext>
              </a:extLst>
            </p:cNvPr>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452;p25">
              <a:extLst>
                <a:ext uri="{FF2B5EF4-FFF2-40B4-BE49-F238E27FC236}">
                  <a16:creationId xmlns:a16="http://schemas.microsoft.com/office/drawing/2014/main" id="{17163BD0-44C6-2633-7403-B9DC53E7E4B1}"/>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6" name="Google Shape;454;p25">
            <a:extLst>
              <a:ext uri="{FF2B5EF4-FFF2-40B4-BE49-F238E27FC236}">
                <a16:creationId xmlns:a16="http://schemas.microsoft.com/office/drawing/2014/main" id="{9FA079CE-A7DE-DCF7-ED18-5DF3A284AB11}"/>
              </a:ext>
            </a:extLst>
          </p:cNvPr>
          <p:cNvSpPr/>
          <p:nvPr/>
        </p:nvSpPr>
        <p:spPr>
          <a:xfrm>
            <a:off x="7915052" y="3285823"/>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7" name="Google Shape;455;p25">
            <a:extLst>
              <a:ext uri="{FF2B5EF4-FFF2-40B4-BE49-F238E27FC236}">
                <a16:creationId xmlns:a16="http://schemas.microsoft.com/office/drawing/2014/main" id="{C2EF61EC-ADBC-D5DA-D488-46E8818CC4EA}"/>
              </a:ext>
            </a:extLst>
          </p:cNvPr>
          <p:cNvGrpSpPr/>
          <p:nvPr/>
        </p:nvGrpSpPr>
        <p:grpSpPr>
          <a:xfrm>
            <a:off x="8476547" y="1939777"/>
            <a:ext cx="199001" cy="2139770"/>
            <a:chOff x="8008096" y="2108910"/>
            <a:chExt cx="199001" cy="2139770"/>
          </a:xfrm>
        </p:grpSpPr>
        <p:sp>
          <p:nvSpPr>
            <p:cNvPr id="22" name="Google Shape;456;p25">
              <a:extLst>
                <a:ext uri="{FF2B5EF4-FFF2-40B4-BE49-F238E27FC236}">
                  <a16:creationId xmlns:a16="http://schemas.microsoft.com/office/drawing/2014/main" id="{3E21A96D-3D4D-9043-8D90-9383F3EB231D}"/>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457;p25">
              <a:extLst>
                <a:ext uri="{FF2B5EF4-FFF2-40B4-BE49-F238E27FC236}">
                  <a16:creationId xmlns:a16="http://schemas.microsoft.com/office/drawing/2014/main" id="{906811C2-5ABE-6190-3547-DD6900F74AFD}"/>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8" name="Google Shape;458;p25">
            <a:extLst>
              <a:ext uri="{FF2B5EF4-FFF2-40B4-BE49-F238E27FC236}">
                <a16:creationId xmlns:a16="http://schemas.microsoft.com/office/drawing/2014/main" id="{585F3B5A-2BC6-D10D-098D-380177FAC72E}"/>
              </a:ext>
            </a:extLst>
          </p:cNvPr>
          <p:cNvGrpSpPr/>
          <p:nvPr/>
        </p:nvGrpSpPr>
        <p:grpSpPr>
          <a:xfrm>
            <a:off x="4940951" y="3759472"/>
            <a:ext cx="199001" cy="867199"/>
            <a:chOff x="4475150" y="4052605"/>
            <a:chExt cx="199001" cy="867199"/>
          </a:xfrm>
        </p:grpSpPr>
        <p:sp>
          <p:nvSpPr>
            <p:cNvPr id="19" name="Google Shape;459;p25">
              <a:extLst>
                <a:ext uri="{FF2B5EF4-FFF2-40B4-BE49-F238E27FC236}">
                  <a16:creationId xmlns:a16="http://schemas.microsoft.com/office/drawing/2014/main" id="{F0413488-461E-B57F-4205-7EEF6A1A756E}"/>
                </a:ext>
              </a:extLst>
            </p:cNvPr>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460;p25">
              <a:extLst>
                <a:ext uri="{FF2B5EF4-FFF2-40B4-BE49-F238E27FC236}">
                  <a16:creationId xmlns:a16="http://schemas.microsoft.com/office/drawing/2014/main" id="{A6C1C85E-C993-901A-D9A1-71A0F7DB2A5C}"/>
                </a:ext>
              </a:extLst>
            </p:cNvPr>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461;p25">
              <a:extLst>
                <a:ext uri="{FF2B5EF4-FFF2-40B4-BE49-F238E27FC236}">
                  <a16:creationId xmlns:a16="http://schemas.microsoft.com/office/drawing/2014/main" id="{2A90D7EA-D8C1-FEDE-E678-1DB2106851EF}"/>
                </a:ext>
              </a:extLst>
            </p:cNvPr>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D467ECF4-A254-0889-AEFF-42FCF2A33EB2}"/>
              </a:ext>
            </a:extLst>
          </p:cNvPr>
          <p:cNvPicPr>
            <a:picLocks noChangeAspect="1"/>
          </p:cNvPicPr>
          <p:nvPr/>
        </p:nvPicPr>
        <p:blipFill>
          <a:blip r:embed="rId3"/>
          <a:stretch>
            <a:fillRect/>
          </a:stretch>
        </p:blipFill>
        <p:spPr>
          <a:xfrm>
            <a:off x="4860667" y="620327"/>
            <a:ext cx="3810330" cy="37615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9847E9C8-5D84-FF66-634D-9FD68608A679}"/>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US" sz="4400" dirty="0"/>
              <a:t>Problem Solution</a:t>
            </a:r>
            <a:endParaRPr sz="4400" dirty="0"/>
          </a:p>
        </p:txBody>
      </p:sp>
      <p:sp>
        <p:nvSpPr>
          <p:cNvPr id="5" name="Google Shape;690;p32">
            <a:extLst>
              <a:ext uri="{FF2B5EF4-FFF2-40B4-BE49-F238E27FC236}">
                <a16:creationId xmlns:a16="http://schemas.microsoft.com/office/drawing/2014/main" id="{703E16DC-BCD1-5909-7CE1-7F0B2E3CD458}"/>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324359C1-A698-8D20-9B06-72D67ACCABDA}"/>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7" name="Google Shape;692;p32">
            <a:extLst>
              <a:ext uri="{FF2B5EF4-FFF2-40B4-BE49-F238E27FC236}">
                <a16:creationId xmlns:a16="http://schemas.microsoft.com/office/drawing/2014/main" id="{44FA26F1-E07A-8849-C31E-FD1ABAB350EF}"/>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052C8E8A-DBF4-2CA1-63BC-C7CCA7F773B7}"/>
              </a:ext>
            </a:extLst>
          </p:cNvPr>
          <p:cNvSpPr/>
          <p:nvPr/>
        </p:nvSpPr>
        <p:spPr>
          <a:xfrm>
            <a:off x="1431741" y="3701612"/>
            <a:ext cx="2744850"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97F2ECF1-6544-8F6A-4F8F-95438B101FB3}"/>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5248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DC8A-BD9F-1F40-4384-3CB066913B89}"/>
            </a:ext>
          </a:extLst>
        </p:cNvPr>
        <p:cNvGrpSpPr/>
        <p:nvPr/>
      </p:nvGrpSpPr>
      <p:grpSpPr>
        <a:xfrm>
          <a:off x="0" y="0"/>
          <a:ext cx="0" cy="0"/>
          <a:chOff x="0" y="0"/>
          <a:chExt cx="0" cy="0"/>
        </a:xfrm>
      </p:grpSpPr>
      <p:sp>
        <p:nvSpPr>
          <p:cNvPr id="2" name="Google Shape;507;p28">
            <a:extLst>
              <a:ext uri="{FF2B5EF4-FFF2-40B4-BE49-F238E27FC236}">
                <a16:creationId xmlns:a16="http://schemas.microsoft.com/office/drawing/2014/main" id="{8E24F7C6-EF3F-7985-E2E9-5EEE1C29B341}"/>
              </a:ext>
            </a:extLst>
          </p:cNvPr>
          <p:cNvSpPr txBox="1">
            <a:spLocks noGrp="1"/>
          </p:cNvSpPr>
          <p:nvPr/>
        </p:nvSpPr>
        <p:spPr>
          <a:xfrm>
            <a:off x="885825" y="660300"/>
            <a:ext cx="7162799" cy="4267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285750" lvl="0" indent="-285750">
              <a:lnSpc>
                <a:spcPts val="2624"/>
              </a:lnSpc>
              <a:buClrTx/>
              <a:buSzTx/>
              <a:buFont typeface="Arial" panose="020B0604020202020204" pitchFamily="34" charset="0"/>
              <a:buChar char="•"/>
            </a:pPr>
            <a:r>
              <a:rPr lang="en-US" sz="1400" kern="1200" dirty="0">
                <a:solidFill>
                  <a:schemeClr val="bg1"/>
                </a:solidFill>
                <a:latin typeface="+mj-lt"/>
                <a:ea typeface="Roboto" pitchFamily="34" charset="-122"/>
                <a:cs typeface="Roboto" pitchFamily="34" charset="-120"/>
              </a:rPr>
              <a:t>Breast cancer recurrence is a significant concern, as it can have devastating consequences for patients and their families. Despite advancements in treatment methods, a significant number of patients experience cancer recurrence, leading to additional rounds of therapy, emotional distress, and increased healthcare costs. Developing an accurate and reliable predictive model for recurrence risk can help clinicians tailor treatment plans, implement targeted interventions, and improve overall patient outcomes.</a:t>
            </a:r>
          </a:p>
          <a:p>
            <a:pPr marL="285750" lvl="0" indent="-285750">
              <a:lnSpc>
                <a:spcPts val="2624"/>
              </a:lnSpc>
              <a:buClrTx/>
              <a:buSzTx/>
              <a:buFont typeface="Arial" panose="020B0604020202020204" pitchFamily="34" charset="0"/>
              <a:buChar char="•"/>
            </a:pPr>
            <a:r>
              <a:rPr lang="en-US" sz="1400" kern="1200" dirty="0">
                <a:solidFill>
                  <a:schemeClr val="bg1"/>
                </a:solidFill>
                <a:latin typeface="Roboto" pitchFamily="34" charset="0"/>
                <a:ea typeface="Roboto" pitchFamily="34" charset="-122"/>
                <a:cs typeface="Roboto" pitchFamily="34" charset="-120"/>
              </a:rPr>
              <a:t>The motivation behind this project is to leverage the power of data mining and machine learning to create a decision support system that can assist healthcare professionals in making more informed decisions about breast cancer treatment and follow-up care. By identifying the key factors that contribute to recurrence risk, we aim to empower patients and healthcare providers to take proactive steps in managing </a:t>
            </a:r>
            <a:r>
              <a:rPr lang="en-US" sz="1750" kern="1200" dirty="0">
                <a:solidFill>
                  <a:srgbClr val="15213F"/>
                </a:solidFill>
                <a:latin typeface="Roboto" pitchFamily="34" charset="0"/>
                <a:ea typeface="Roboto" pitchFamily="34" charset="-122"/>
                <a:cs typeface="Roboto" pitchFamily="34" charset="-120"/>
              </a:rPr>
              <a:t>this challenging disease.</a:t>
            </a:r>
            <a:endParaRPr lang="en-US" sz="1750" kern="1200" dirty="0">
              <a:solidFill>
                <a:prstClr val="black"/>
              </a:solidFill>
              <a:latin typeface="Calibri" panose="020F0502020204030204"/>
              <a:ea typeface="+mn-ea"/>
              <a:cs typeface="+mn-cs"/>
            </a:endParaRPr>
          </a:p>
          <a:p>
            <a:pPr marL="0" lvl="0" indent="0">
              <a:lnSpc>
                <a:spcPts val="2624"/>
              </a:lnSpc>
              <a:buClrTx/>
              <a:buSzTx/>
              <a:buNone/>
            </a:pPr>
            <a:endParaRPr lang="en-US" sz="1400" kern="1200" dirty="0">
              <a:solidFill>
                <a:schemeClr val="bg1"/>
              </a:solidFill>
              <a:latin typeface="+mj-lt"/>
              <a:ea typeface="+mn-ea"/>
              <a:cs typeface="+mn-cs"/>
            </a:endParaRPr>
          </a:p>
        </p:txBody>
      </p:sp>
      <p:sp>
        <p:nvSpPr>
          <p:cNvPr id="3" name="Google Shape;508;p28">
            <a:extLst>
              <a:ext uri="{FF2B5EF4-FFF2-40B4-BE49-F238E27FC236}">
                <a16:creationId xmlns:a16="http://schemas.microsoft.com/office/drawing/2014/main" id="{51697000-7A65-B92B-D9D2-6286016817B1}"/>
              </a:ext>
            </a:extLst>
          </p:cNvPr>
          <p:cNvSpPr txBox="1">
            <a:spLocks noGrp="1"/>
          </p:cNvSpPr>
          <p:nvPr/>
        </p:nvSpPr>
        <p:spPr>
          <a:xfrm>
            <a:off x="533400" y="82500"/>
            <a:ext cx="4038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lvl="0"/>
            <a:r>
              <a:rPr lang="en-US" sz="3200" dirty="0">
                <a:solidFill>
                  <a:schemeClr val="accent2"/>
                </a:solidFill>
              </a:rPr>
              <a:t>Problem Solution</a:t>
            </a:r>
          </a:p>
        </p:txBody>
      </p:sp>
    </p:spTree>
    <p:extLst>
      <p:ext uri="{BB962C8B-B14F-4D97-AF65-F5344CB8AC3E}">
        <p14:creationId xmlns:p14="http://schemas.microsoft.com/office/powerpoint/2010/main" val="357430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1;p30">
            <a:extLst>
              <a:ext uri="{FF2B5EF4-FFF2-40B4-BE49-F238E27FC236}">
                <a16:creationId xmlns:a16="http://schemas.microsoft.com/office/drawing/2014/main" id="{682ED9A1-B9C1-EF61-EE4F-DA71920676DC}"/>
              </a:ext>
            </a:extLst>
          </p:cNvPr>
          <p:cNvSpPr txBox="1">
            <a:spLocks noGrp="1"/>
          </p:cNvSpPr>
          <p:nvPr/>
        </p:nvSpPr>
        <p:spPr>
          <a:xfrm>
            <a:off x="635999" y="208998"/>
            <a:ext cx="5888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0" lvl="0" indent="0" algn="l" rtl="0">
              <a:spcBef>
                <a:spcPts val="0"/>
              </a:spcBef>
              <a:spcAft>
                <a:spcPts val="0"/>
              </a:spcAft>
              <a:buNone/>
            </a:pPr>
            <a:r>
              <a:rPr lang="en" sz="2800" dirty="0">
                <a:solidFill>
                  <a:schemeClr val="accent2"/>
                </a:solidFill>
              </a:rPr>
              <a:t>Problem Solutions</a:t>
            </a:r>
            <a:endParaRPr sz="2800" dirty="0">
              <a:solidFill>
                <a:schemeClr val="accent2"/>
              </a:solidFill>
            </a:endParaRPr>
          </a:p>
        </p:txBody>
      </p:sp>
      <p:sp>
        <p:nvSpPr>
          <p:cNvPr id="5" name="Google Shape;602;p30">
            <a:extLst>
              <a:ext uri="{FF2B5EF4-FFF2-40B4-BE49-F238E27FC236}">
                <a16:creationId xmlns:a16="http://schemas.microsoft.com/office/drawing/2014/main" id="{D9160B4E-3331-C638-8155-EFF6BF600EF4}"/>
              </a:ext>
            </a:extLst>
          </p:cNvPr>
          <p:cNvSpPr txBox="1">
            <a:spLocks noGrp="1"/>
          </p:cNvSpPr>
          <p:nvPr/>
        </p:nvSpPr>
        <p:spPr>
          <a:xfrm>
            <a:off x="6621946" y="2502325"/>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t>Awareness</a:t>
            </a:r>
            <a:endParaRPr dirty="0"/>
          </a:p>
        </p:txBody>
      </p:sp>
      <p:sp>
        <p:nvSpPr>
          <p:cNvPr id="6" name="Google Shape;603;p30">
            <a:extLst>
              <a:ext uri="{FF2B5EF4-FFF2-40B4-BE49-F238E27FC236}">
                <a16:creationId xmlns:a16="http://schemas.microsoft.com/office/drawing/2014/main" id="{EDC05B9A-8747-9291-4B76-E7D534B22AFE}"/>
              </a:ext>
            </a:extLst>
          </p:cNvPr>
          <p:cNvSpPr txBox="1">
            <a:spLocks noGrp="1"/>
          </p:cNvSpPr>
          <p:nvPr/>
        </p:nvSpPr>
        <p:spPr>
          <a:xfrm>
            <a:off x="457349" y="2713986"/>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t>Database</a:t>
            </a:r>
            <a:endParaRPr dirty="0"/>
          </a:p>
        </p:txBody>
      </p:sp>
      <p:sp>
        <p:nvSpPr>
          <p:cNvPr id="8" name="Google Shape;609;p30">
            <a:extLst>
              <a:ext uri="{FF2B5EF4-FFF2-40B4-BE49-F238E27FC236}">
                <a16:creationId xmlns:a16="http://schemas.microsoft.com/office/drawing/2014/main" id="{2C9F0FF8-B628-CAB0-116C-29235816CBB9}"/>
              </a:ext>
            </a:extLst>
          </p:cNvPr>
          <p:cNvSpPr txBox="1">
            <a:spLocks noGrp="1"/>
          </p:cNvSpPr>
          <p:nvPr/>
        </p:nvSpPr>
        <p:spPr>
          <a:xfrm>
            <a:off x="5155397" y="4203553"/>
            <a:ext cx="1973703"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US" dirty="0"/>
              <a:t>Recurrent Detection</a:t>
            </a:r>
            <a:endParaRPr dirty="0"/>
          </a:p>
        </p:txBody>
      </p:sp>
      <p:sp>
        <p:nvSpPr>
          <p:cNvPr id="10" name="Google Shape;611;p30">
            <a:extLst>
              <a:ext uri="{FF2B5EF4-FFF2-40B4-BE49-F238E27FC236}">
                <a16:creationId xmlns:a16="http://schemas.microsoft.com/office/drawing/2014/main" id="{55DB193C-53B0-CDFA-7E93-2F59CDDFCF6A}"/>
              </a:ext>
            </a:extLst>
          </p:cNvPr>
          <p:cNvSpPr/>
          <p:nvPr/>
        </p:nvSpPr>
        <p:spPr>
          <a:xfrm>
            <a:off x="3031653" y="3468484"/>
            <a:ext cx="723900" cy="723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12;p30">
            <a:extLst>
              <a:ext uri="{FF2B5EF4-FFF2-40B4-BE49-F238E27FC236}">
                <a16:creationId xmlns:a16="http://schemas.microsoft.com/office/drawing/2014/main" id="{DA0E9F26-4085-1318-C41A-81148AA94D0D}"/>
              </a:ext>
            </a:extLst>
          </p:cNvPr>
          <p:cNvSpPr/>
          <p:nvPr/>
        </p:nvSpPr>
        <p:spPr>
          <a:xfrm>
            <a:off x="7146964" y="1739368"/>
            <a:ext cx="723900" cy="7239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13;p30">
            <a:extLst>
              <a:ext uri="{FF2B5EF4-FFF2-40B4-BE49-F238E27FC236}">
                <a16:creationId xmlns:a16="http://schemas.microsoft.com/office/drawing/2014/main" id="{244B8FBE-5200-8BC5-CE9A-788B367D1647}"/>
              </a:ext>
            </a:extLst>
          </p:cNvPr>
          <p:cNvSpPr/>
          <p:nvPr/>
        </p:nvSpPr>
        <p:spPr>
          <a:xfrm>
            <a:off x="1036049" y="1778425"/>
            <a:ext cx="723900" cy="723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617;p30">
            <a:extLst>
              <a:ext uri="{FF2B5EF4-FFF2-40B4-BE49-F238E27FC236}">
                <a16:creationId xmlns:a16="http://schemas.microsoft.com/office/drawing/2014/main" id="{309C8446-DFFC-4A93-83ED-1FEC835A84C6}"/>
              </a:ext>
            </a:extLst>
          </p:cNvPr>
          <p:cNvGrpSpPr/>
          <p:nvPr/>
        </p:nvGrpSpPr>
        <p:grpSpPr>
          <a:xfrm>
            <a:off x="5464102" y="2323548"/>
            <a:ext cx="402156" cy="456781"/>
            <a:chOff x="5357662" y="4297637"/>
            <a:chExt cx="287275" cy="326296"/>
          </a:xfrm>
        </p:grpSpPr>
        <p:sp>
          <p:nvSpPr>
            <p:cNvPr id="22" name="Google Shape;618;p30">
              <a:extLst>
                <a:ext uri="{FF2B5EF4-FFF2-40B4-BE49-F238E27FC236}">
                  <a16:creationId xmlns:a16="http://schemas.microsoft.com/office/drawing/2014/main" id="{BA8E96BB-0025-9BA2-2447-3752BD989DDE}"/>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19;p30">
              <a:extLst>
                <a:ext uri="{FF2B5EF4-FFF2-40B4-BE49-F238E27FC236}">
                  <a16:creationId xmlns:a16="http://schemas.microsoft.com/office/drawing/2014/main" id="{2E61985E-955C-875A-B43A-3C1E0BD936BB}"/>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20;p30">
              <a:extLst>
                <a:ext uri="{FF2B5EF4-FFF2-40B4-BE49-F238E27FC236}">
                  <a16:creationId xmlns:a16="http://schemas.microsoft.com/office/drawing/2014/main" id="{4149E82E-968A-65BA-3899-38FE6A8F6E9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21;p30">
              <a:extLst>
                <a:ext uri="{FF2B5EF4-FFF2-40B4-BE49-F238E27FC236}">
                  <a16:creationId xmlns:a16="http://schemas.microsoft.com/office/drawing/2014/main" id="{C1FEBA44-250D-E275-0A02-067B7777CF4C}"/>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22;p30">
              <a:extLst>
                <a:ext uri="{FF2B5EF4-FFF2-40B4-BE49-F238E27FC236}">
                  <a16:creationId xmlns:a16="http://schemas.microsoft.com/office/drawing/2014/main" id="{8C42A505-DB0F-F703-6EF4-1311A1B5BC4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50156D24-C385-FC9F-DFD9-8FE4FF63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199" y="1756026"/>
            <a:ext cx="639429" cy="690584"/>
          </a:xfrm>
          <a:prstGeom prst="rect">
            <a:avLst/>
          </a:prstGeom>
        </p:spPr>
      </p:pic>
      <p:sp>
        <p:nvSpPr>
          <p:cNvPr id="16" name="Google Shape;613;p30">
            <a:extLst>
              <a:ext uri="{FF2B5EF4-FFF2-40B4-BE49-F238E27FC236}">
                <a16:creationId xmlns:a16="http://schemas.microsoft.com/office/drawing/2014/main" id="{A6D331E9-0761-251A-5F8B-8ACBA7589C13}"/>
              </a:ext>
            </a:extLst>
          </p:cNvPr>
          <p:cNvSpPr/>
          <p:nvPr/>
        </p:nvSpPr>
        <p:spPr>
          <a:xfrm>
            <a:off x="5574344" y="3324616"/>
            <a:ext cx="723900" cy="723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76F0D1CA-0181-18E1-9AF7-1B807F056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494" y="3358686"/>
            <a:ext cx="609600" cy="651334"/>
          </a:xfrm>
          <a:prstGeom prst="rect">
            <a:avLst/>
          </a:prstGeom>
        </p:spPr>
      </p:pic>
      <p:sp>
        <p:nvSpPr>
          <p:cNvPr id="18" name="Google Shape;603;p30">
            <a:extLst>
              <a:ext uri="{FF2B5EF4-FFF2-40B4-BE49-F238E27FC236}">
                <a16:creationId xmlns:a16="http://schemas.microsoft.com/office/drawing/2014/main" id="{AC95EC50-2555-88F9-2734-C9B4AC9EBE34}"/>
              </a:ext>
            </a:extLst>
          </p:cNvPr>
          <p:cNvSpPr txBox="1">
            <a:spLocks/>
          </p:cNvSpPr>
          <p:nvPr/>
        </p:nvSpPr>
        <p:spPr>
          <a:xfrm>
            <a:off x="2658477" y="4320274"/>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rPr>
              <a:t>Statistics</a:t>
            </a:r>
          </a:p>
        </p:txBody>
      </p:sp>
      <p:pic>
        <p:nvPicPr>
          <p:cNvPr id="19" name="Picture 18">
            <a:extLst>
              <a:ext uri="{FF2B5EF4-FFF2-40B4-BE49-F238E27FC236}">
                <a16:creationId xmlns:a16="http://schemas.microsoft.com/office/drawing/2014/main" id="{04E205D0-D454-B549-ACBB-D39FB5BF0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512" y="3543827"/>
            <a:ext cx="651846" cy="573214"/>
          </a:xfrm>
          <a:prstGeom prst="rect">
            <a:avLst/>
          </a:prstGeom>
        </p:spPr>
      </p:pic>
      <p:pic>
        <p:nvPicPr>
          <p:cNvPr id="20" name="Picture 19">
            <a:extLst>
              <a:ext uri="{FF2B5EF4-FFF2-40B4-BE49-F238E27FC236}">
                <a16:creationId xmlns:a16="http://schemas.microsoft.com/office/drawing/2014/main" id="{916F4372-0CA2-0DDB-22B1-A1D38CA22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318" y="1804199"/>
            <a:ext cx="617361" cy="666750"/>
          </a:xfrm>
          <a:prstGeom prst="rect">
            <a:avLst/>
          </a:prstGeom>
        </p:spPr>
      </p:pic>
      <p:pic>
        <p:nvPicPr>
          <p:cNvPr id="21" name="Picture 20">
            <a:extLst>
              <a:ext uri="{FF2B5EF4-FFF2-40B4-BE49-F238E27FC236}">
                <a16:creationId xmlns:a16="http://schemas.microsoft.com/office/drawing/2014/main" id="{2A458B17-265E-B03E-BD03-F72F5A9AC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5553" y="1207408"/>
            <a:ext cx="1568449" cy="1408467"/>
          </a:xfrm>
          <a:prstGeom prst="rect">
            <a:avLst/>
          </a:prstGeom>
        </p:spPr>
      </p:pic>
    </p:spTree>
    <p:extLst>
      <p:ext uri="{BB962C8B-B14F-4D97-AF65-F5344CB8AC3E}">
        <p14:creationId xmlns:p14="http://schemas.microsoft.com/office/powerpoint/2010/main" val="383977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076A999E-C430-34D1-C693-8396C734AF5F}"/>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US" sz="4400" dirty="0"/>
              <a:t>Project Overview</a:t>
            </a:r>
            <a:endParaRPr sz="4400" dirty="0"/>
          </a:p>
        </p:txBody>
      </p:sp>
      <p:sp>
        <p:nvSpPr>
          <p:cNvPr id="5" name="Google Shape;690;p32">
            <a:extLst>
              <a:ext uri="{FF2B5EF4-FFF2-40B4-BE49-F238E27FC236}">
                <a16:creationId xmlns:a16="http://schemas.microsoft.com/office/drawing/2014/main" id="{6376E780-EAD2-F126-CCD4-06B8DFF767F2}"/>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0CC9F6A2-0106-1FED-4CF1-AD976F9B8DA3}"/>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7" name="Google Shape;692;p32">
            <a:extLst>
              <a:ext uri="{FF2B5EF4-FFF2-40B4-BE49-F238E27FC236}">
                <a16:creationId xmlns:a16="http://schemas.microsoft.com/office/drawing/2014/main" id="{E0927FC6-FBF4-9A4A-EC11-8140AAC4A531}"/>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E020EAC2-3D7A-580D-6943-6FB072B48C17}"/>
              </a:ext>
            </a:extLst>
          </p:cNvPr>
          <p:cNvSpPr/>
          <p:nvPr/>
        </p:nvSpPr>
        <p:spPr>
          <a:xfrm>
            <a:off x="1431741" y="3701612"/>
            <a:ext cx="3430650"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1358DF32-2F1F-FCC0-3348-5C4EF7D319D6}"/>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5140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899" y="87825"/>
            <a:ext cx="3772201" cy="577800"/>
          </a:xfrm>
        </p:spPr>
        <p:txBody>
          <a:bodyPr/>
          <a:lstStyle/>
          <a:p>
            <a:r>
              <a:rPr lang="en-US" dirty="0">
                <a:solidFill>
                  <a:schemeClr val="accent2"/>
                </a:solidFill>
              </a:rPr>
              <a:t>Project Development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42" y="995116"/>
            <a:ext cx="7097115" cy="3534268"/>
          </a:xfrm>
          <a:prstGeom prst="rect">
            <a:avLst/>
          </a:prstGeom>
        </p:spPr>
      </p:pic>
    </p:spTree>
    <p:extLst>
      <p:ext uri="{BB962C8B-B14F-4D97-AF65-F5344CB8AC3E}">
        <p14:creationId xmlns:p14="http://schemas.microsoft.com/office/powerpoint/2010/main" val="328615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50F3F0-CEB6-C19E-C9E2-9A3990B6E409}"/>
              </a:ext>
            </a:extLst>
          </p:cNvPr>
          <p:cNvSpPr>
            <a:spLocks noGrp="1"/>
          </p:cNvSpPr>
          <p:nvPr>
            <p:ph type="body" idx="1"/>
          </p:nvPr>
        </p:nvSpPr>
        <p:spPr>
          <a:xfrm>
            <a:off x="73238" y="1101374"/>
            <a:ext cx="4284101" cy="3630451"/>
          </a:xfrm>
        </p:spPr>
        <p:txBody>
          <a:bodyPr/>
          <a:lstStyle/>
          <a:p>
            <a:r>
              <a:rPr lang="en-US" dirty="0"/>
              <a:t>Breast cancer is the most common cancer affecting females worldwide. Breast cancer recurrence or nonrecurrence  prediction is challenging and a complex research task. Existing approaches engage statistical methods or supervised machine learning to assess/predict the recurrence or non-recurrence of breast cancer.</a:t>
            </a:r>
            <a:endParaRPr lang="en-GB" dirty="0"/>
          </a:p>
        </p:txBody>
      </p:sp>
      <p:sp>
        <p:nvSpPr>
          <p:cNvPr id="3" name="Title 2">
            <a:extLst>
              <a:ext uri="{FF2B5EF4-FFF2-40B4-BE49-F238E27FC236}">
                <a16:creationId xmlns:a16="http://schemas.microsoft.com/office/drawing/2014/main" id="{42C4CD60-C74C-5D03-FA70-47F719C2E366}"/>
              </a:ext>
            </a:extLst>
          </p:cNvPr>
          <p:cNvSpPr>
            <a:spLocks noGrp="1"/>
          </p:cNvSpPr>
          <p:nvPr>
            <p:ph type="ctrTitle"/>
          </p:nvPr>
        </p:nvSpPr>
        <p:spPr>
          <a:xfrm>
            <a:off x="62753" y="133769"/>
            <a:ext cx="4153123" cy="577800"/>
          </a:xfrm>
        </p:spPr>
        <p:txBody>
          <a:bodyPr/>
          <a:lstStyle/>
          <a:p>
            <a:r>
              <a:rPr lang="en-GB" dirty="0">
                <a:solidFill>
                  <a:schemeClr val="accent2"/>
                </a:solidFill>
              </a:rPr>
              <a:t>Business Understanding</a:t>
            </a:r>
          </a:p>
        </p:txBody>
      </p:sp>
      <p:pic>
        <p:nvPicPr>
          <p:cNvPr id="5" name="Picture 4" descr="A diagram of a business process&#10;&#10;Description automatically generated">
            <a:extLst>
              <a:ext uri="{FF2B5EF4-FFF2-40B4-BE49-F238E27FC236}">
                <a16:creationId xmlns:a16="http://schemas.microsoft.com/office/drawing/2014/main" id="{C805BB6A-1BBA-C609-2316-88EFE6FEC848}"/>
              </a:ext>
            </a:extLst>
          </p:cNvPr>
          <p:cNvPicPr>
            <a:picLocks noChangeAspect="1"/>
          </p:cNvPicPr>
          <p:nvPr/>
        </p:nvPicPr>
        <p:blipFill>
          <a:blip r:embed="rId2"/>
          <a:stretch>
            <a:fillRect/>
          </a:stretch>
        </p:blipFill>
        <p:spPr>
          <a:xfrm>
            <a:off x="4572000" y="989475"/>
            <a:ext cx="4284101" cy="3838630"/>
          </a:xfrm>
          <a:prstGeom prst="rect">
            <a:avLst/>
          </a:prstGeom>
        </p:spPr>
      </p:pic>
      <p:sp>
        <p:nvSpPr>
          <p:cNvPr id="4" name="Title 2">
            <a:extLst>
              <a:ext uri="{FF2B5EF4-FFF2-40B4-BE49-F238E27FC236}">
                <a16:creationId xmlns:a16="http://schemas.microsoft.com/office/drawing/2014/main" id="{C8A183B8-45D8-D55B-3E52-A7917AECA599}"/>
              </a:ext>
            </a:extLst>
          </p:cNvPr>
          <p:cNvSpPr txBox="1">
            <a:spLocks/>
          </p:cNvSpPr>
          <p:nvPr/>
        </p:nvSpPr>
        <p:spPr>
          <a:xfrm>
            <a:off x="4572000" y="221175"/>
            <a:ext cx="415312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dirty="0">
                <a:solidFill>
                  <a:schemeClr val="accent2"/>
                </a:solidFill>
              </a:rPr>
              <a:t>CRISP-DM</a:t>
            </a:r>
          </a:p>
        </p:txBody>
      </p:sp>
    </p:spTree>
    <p:extLst>
      <p:ext uri="{BB962C8B-B14F-4D97-AF65-F5344CB8AC3E}">
        <p14:creationId xmlns:p14="http://schemas.microsoft.com/office/powerpoint/2010/main" val="15964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B951BF-AB1A-C349-50DD-C4F51A81338D}"/>
              </a:ext>
            </a:extLst>
          </p:cNvPr>
          <p:cNvSpPr>
            <a:spLocks noGrp="1"/>
          </p:cNvSpPr>
          <p:nvPr>
            <p:ph type="body" idx="1"/>
          </p:nvPr>
        </p:nvSpPr>
        <p:spPr>
          <a:xfrm>
            <a:off x="387177" y="1349991"/>
            <a:ext cx="3534300" cy="2090100"/>
          </a:xfrm>
        </p:spPr>
        <p:txBody>
          <a:bodyPr/>
          <a:lstStyle/>
          <a:p>
            <a:r>
              <a:rPr lang="en-US" dirty="0"/>
              <a:t>Collect and explore relevant breast cancer data. Understand the characteristics of the dataset</a:t>
            </a:r>
            <a:endParaRPr lang="en-GB" dirty="0"/>
          </a:p>
        </p:txBody>
      </p:sp>
      <p:sp>
        <p:nvSpPr>
          <p:cNvPr id="3" name="Title 2">
            <a:extLst>
              <a:ext uri="{FF2B5EF4-FFF2-40B4-BE49-F238E27FC236}">
                <a16:creationId xmlns:a16="http://schemas.microsoft.com/office/drawing/2014/main" id="{AE120066-7A9C-8A44-2529-DED8524BC6B7}"/>
              </a:ext>
            </a:extLst>
          </p:cNvPr>
          <p:cNvSpPr>
            <a:spLocks noGrp="1"/>
          </p:cNvSpPr>
          <p:nvPr>
            <p:ph type="ctrTitle"/>
          </p:nvPr>
        </p:nvSpPr>
        <p:spPr>
          <a:xfrm>
            <a:off x="0" y="88290"/>
            <a:ext cx="3534299" cy="577800"/>
          </a:xfrm>
        </p:spPr>
        <p:txBody>
          <a:bodyPr/>
          <a:lstStyle/>
          <a:p>
            <a:r>
              <a:rPr lang="en-GB" dirty="0">
                <a:solidFill>
                  <a:schemeClr val="accent2"/>
                </a:solidFill>
              </a:rPr>
              <a:t>Data Understanding:</a:t>
            </a:r>
          </a:p>
        </p:txBody>
      </p:sp>
      <p:pic>
        <p:nvPicPr>
          <p:cNvPr id="5" name="Picture 4" descr="A diagram of a business process&#10;&#10;Description automatically generated">
            <a:extLst>
              <a:ext uri="{FF2B5EF4-FFF2-40B4-BE49-F238E27FC236}">
                <a16:creationId xmlns:a16="http://schemas.microsoft.com/office/drawing/2014/main" id="{472D2321-A870-14C3-BB0D-CC39442A09F6}"/>
              </a:ext>
            </a:extLst>
          </p:cNvPr>
          <p:cNvPicPr>
            <a:picLocks noChangeAspect="1"/>
          </p:cNvPicPr>
          <p:nvPr/>
        </p:nvPicPr>
        <p:blipFill>
          <a:blip r:embed="rId2"/>
          <a:stretch>
            <a:fillRect/>
          </a:stretch>
        </p:blipFill>
        <p:spPr>
          <a:xfrm>
            <a:off x="4153123" y="377190"/>
            <a:ext cx="4898475" cy="4389120"/>
          </a:xfrm>
          <a:prstGeom prst="rect">
            <a:avLst/>
          </a:prstGeom>
        </p:spPr>
      </p:pic>
    </p:spTree>
    <p:extLst>
      <p:ext uri="{BB962C8B-B14F-4D97-AF65-F5344CB8AC3E}">
        <p14:creationId xmlns:p14="http://schemas.microsoft.com/office/powerpoint/2010/main" val="673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B7A9329-FA8F-932E-79AE-FAA03B592813}"/>
              </a:ext>
            </a:extLst>
          </p:cNvPr>
          <p:cNvGraphicFramePr>
            <a:graphicFrameLocks noGrp="1"/>
          </p:cNvGraphicFramePr>
          <p:nvPr>
            <p:extLst>
              <p:ext uri="{D42A27DB-BD31-4B8C-83A1-F6EECF244321}">
                <p14:modId xmlns:p14="http://schemas.microsoft.com/office/powerpoint/2010/main" val="658454865"/>
              </p:ext>
            </p:extLst>
          </p:nvPr>
        </p:nvGraphicFramePr>
        <p:xfrm>
          <a:off x="457200" y="-1"/>
          <a:ext cx="8247888" cy="4345229"/>
        </p:xfrm>
        <a:graphic>
          <a:graphicData uri="http://schemas.openxmlformats.org/drawingml/2006/table">
            <a:tbl>
              <a:tblPr/>
              <a:tblGrid>
                <a:gridCol w="805887">
                  <a:extLst>
                    <a:ext uri="{9D8B030D-6E8A-4147-A177-3AD203B41FA5}">
                      <a16:colId xmlns:a16="http://schemas.microsoft.com/office/drawing/2014/main" val="4253342068"/>
                    </a:ext>
                  </a:extLst>
                </a:gridCol>
                <a:gridCol w="3492062">
                  <a:extLst>
                    <a:ext uri="{9D8B030D-6E8A-4147-A177-3AD203B41FA5}">
                      <a16:colId xmlns:a16="http://schemas.microsoft.com/office/drawing/2014/main" val="3002605667"/>
                    </a:ext>
                  </a:extLst>
                </a:gridCol>
                <a:gridCol w="3949939">
                  <a:extLst>
                    <a:ext uri="{9D8B030D-6E8A-4147-A177-3AD203B41FA5}">
                      <a16:colId xmlns:a16="http://schemas.microsoft.com/office/drawing/2014/main" val="758426016"/>
                    </a:ext>
                  </a:extLst>
                </a:gridCol>
              </a:tblGrid>
              <a:tr h="324249">
                <a:tc>
                  <a:txBody>
                    <a:bodyPr/>
                    <a:lstStyle/>
                    <a:p>
                      <a:pPr algn="ctr" fontAlgn="b"/>
                      <a:r>
                        <a:rPr lang="en-GB" sz="1400" b="1" i="0" u="none" strike="noStrike" dirty="0">
                          <a:solidFill>
                            <a:schemeClr val="bg1"/>
                          </a:solidFill>
                          <a:effectLst/>
                          <a:latin typeface="Calibri" panose="020F0502020204030204" pitchFamily="34" charset="0"/>
                        </a:rPr>
                        <a:t>Data Field</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400" b="1" i="0" u="sng" strike="noStrike" dirty="0">
                          <a:solidFill>
                            <a:schemeClr val="bg1"/>
                          </a:solidFill>
                          <a:effectLst/>
                          <a:latin typeface="Calibri" panose="020F0502020204030204" pitchFamily="34" charset="0"/>
                        </a:rPr>
                        <a:t>Description: </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400" b="1" i="0" u="sng" strike="noStrike" dirty="0">
                          <a:solidFill>
                            <a:schemeClr val="bg1"/>
                          </a:solidFill>
                          <a:effectLst/>
                          <a:latin typeface="Calibri" panose="020F0502020204030204" pitchFamily="34" charset="0"/>
                        </a:rPr>
                        <a:t>Data Values:</a:t>
                      </a:r>
                    </a:p>
                  </a:txBody>
                  <a:tcPr marL="5628" marR="5628" marT="562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864058"/>
                  </a:ext>
                </a:extLst>
              </a:tr>
              <a:tr h="1105529">
                <a:tc>
                  <a:txBody>
                    <a:bodyPr/>
                    <a:lstStyle/>
                    <a:p>
                      <a:pPr algn="ctr" fontAlgn="b"/>
                      <a:r>
                        <a:rPr lang="en-GB" sz="1400" b="1" i="0" u="none" strike="noStrike" dirty="0">
                          <a:solidFill>
                            <a:schemeClr val="bg1"/>
                          </a:solidFill>
                          <a:effectLst/>
                          <a:latin typeface="Calibri" panose="020F0502020204030204" pitchFamily="34" charset="0"/>
                        </a:rPr>
                        <a:t>age:</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 Represents the age of the patient. (numeric) ,This is a nominal attribute that can be used to compare the incidence of breast cancer among different age groups.</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Categorized into age ranges, such as "20-29, 30-39, 40-49, 50-59, 60-69, 70-79”</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6327452"/>
                  </a:ext>
                </a:extLst>
              </a:tr>
              <a:tr h="1221900">
                <a:tc>
                  <a:txBody>
                    <a:bodyPr/>
                    <a:lstStyle/>
                    <a:p>
                      <a:pPr algn="ctr" fontAlgn="b"/>
                      <a:r>
                        <a:rPr lang="en-GB" sz="1400" b="1" i="0" u="none" strike="noStrike" dirty="0">
                          <a:solidFill>
                            <a:schemeClr val="bg1"/>
                          </a:solidFill>
                          <a:effectLst/>
                          <a:latin typeface="Calibri" panose="020F0502020204030204" pitchFamily="34" charset="0"/>
                        </a:rPr>
                        <a:t>menopause:</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 Indicates the menopausal status of the patient. , This is also a nominal attribute that can be used to study the effect of menopause on breast cancer risk.</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Includes either </a:t>
                      </a:r>
                      <a:r>
                        <a:rPr lang="en-US" sz="1400" b="0" i="0" u="none" strike="noStrike" dirty="0" err="1">
                          <a:solidFill>
                            <a:schemeClr val="bg1"/>
                          </a:solidFill>
                          <a:effectLst/>
                          <a:latin typeface="Calibri" panose="020F0502020204030204" pitchFamily="34" charset="0"/>
                        </a:rPr>
                        <a:t>premeno</a:t>
                      </a:r>
                      <a:r>
                        <a:rPr lang="en-US" sz="1400" b="0" i="0" u="none" strike="noStrike" dirty="0">
                          <a:solidFill>
                            <a:schemeClr val="bg1"/>
                          </a:solidFill>
                          <a:effectLst/>
                          <a:latin typeface="Calibri" panose="020F0502020204030204" pitchFamily="34" charset="0"/>
                        </a:rPr>
                        <a:t> (premenopausal), ge40 (greater than or equal to 40 years old at menopause), or lt40 (less than 40 years old at menopause).</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2160126"/>
                  </a:ext>
                </a:extLst>
              </a:tr>
              <a:tr h="951682">
                <a:tc>
                  <a:txBody>
                    <a:bodyPr/>
                    <a:lstStyle/>
                    <a:p>
                      <a:pPr algn="ctr" fontAlgn="b"/>
                      <a:r>
                        <a:rPr lang="en-GB" sz="1400" b="1" i="0" u="none" strike="noStrike">
                          <a:solidFill>
                            <a:schemeClr val="bg1"/>
                          </a:solidFill>
                          <a:effectLst/>
                          <a:latin typeface="Calibri" panose="020F0502020204030204" pitchFamily="34" charset="0"/>
                        </a:rPr>
                        <a:t>tumor-size:</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Describes the size of the tumor. This is an ordinal attribute that can be used to measure the severity of the tumor and its potential to spread.</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tumor size range such as 0-4, 5-9, 10-14, 15-19, 20-24, 25-29, 30-34, 35-39, 40-44, 45-49, 50-54</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5784012"/>
                  </a:ext>
                </a:extLst>
              </a:tr>
              <a:tr h="741869">
                <a:tc>
                  <a:txBody>
                    <a:bodyPr/>
                    <a:lstStyle/>
                    <a:p>
                      <a:pPr algn="ctr" fontAlgn="b"/>
                      <a:r>
                        <a:rPr lang="en-GB" sz="1400" b="1" i="0" u="none" strike="noStrike">
                          <a:solidFill>
                            <a:schemeClr val="bg1"/>
                          </a:solidFill>
                          <a:effectLst/>
                          <a:latin typeface="Calibri" panose="020F0502020204030204" pitchFamily="34" charset="0"/>
                        </a:rPr>
                        <a:t>inv-nodes:</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This column indicates the number of axillary lymph nodes that are involved by the tumor</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Categorized into age ranges, such as 0-2, 3-5, 6-8, 9-11, 12-14, 15-17, 24-26</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1277884"/>
                  </a:ext>
                </a:extLst>
              </a:tr>
            </a:tbl>
          </a:graphicData>
        </a:graphic>
      </p:graphicFrame>
    </p:spTree>
    <p:extLst>
      <p:ext uri="{BB962C8B-B14F-4D97-AF65-F5344CB8AC3E}">
        <p14:creationId xmlns:p14="http://schemas.microsoft.com/office/powerpoint/2010/main" val="229466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A92BF71-07C7-5564-767D-6BF3B090294A}"/>
              </a:ext>
            </a:extLst>
          </p:cNvPr>
          <p:cNvGraphicFramePr>
            <a:graphicFrameLocks noGrp="1"/>
          </p:cNvGraphicFramePr>
          <p:nvPr>
            <p:extLst>
              <p:ext uri="{D42A27DB-BD31-4B8C-83A1-F6EECF244321}">
                <p14:modId xmlns:p14="http://schemas.microsoft.com/office/powerpoint/2010/main" val="1197524170"/>
              </p:ext>
            </p:extLst>
          </p:nvPr>
        </p:nvGraphicFramePr>
        <p:xfrm>
          <a:off x="311150" y="263347"/>
          <a:ext cx="8247888" cy="4710989"/>
        </p:xfrm>
        <a:graphic>
          <a:graphicData uri="http://schemas.openxmlformats.org/drawingml/2006/table">
            <a:tbl>
              <a:tblPr/>
              <a:tblGrid>
                <a:gridCol w="805887">
                  <a:extLst>
                    <a:ext uri="{9D8B030D-6E8A-4147-A177-3AD203B41FA5}">
                      <a16:colId xmlns:a16="http://schemas.microsoft.com/office/drawing/2014/main" val="3321557108"/>
                    </a:ext>
                  </a:extLst>
                </a:gridCol>
                <a:gridCol w="3492062">
                  <a:extLst>
                    <a:ext uri="{9D8B030D-6E8A-4147-A177-3AD203B41FA5}">
                      <a16:colId xmlns:a16="http://schemas.microsoft.com/office/drawing/2014/main" val="2318223727"/>
                    </a:ext>
                  </a:extLst>
                </a:gridCol>
                <a:gridCol w="3949939">
                  <a:extLst>
                    <a:ext uri="{9D8B030D-6E8A-4147-A177-3AD203B41FA5}">
                      <a16:colId xmlns:a16="http://schemas.microsoft.com/office/drawing/2014/main" val="3413175347"/>
                    </a:ext>
                  </a:extLst>
                </a:gridCol>
              </a:tblGrid>
              <a:tr h="1168057">
                <a:tc>
                  <a:txBody>
                    <a:bodyPr/>
                    <a:lstStyle/>
                    <a:p>
                      <a:pPr algn="ctr" fontAlgn="b"/>
                      <a:r>
                        <a:rPr lang="en-GB" sz="1400" b="1" i="0" u="none" strike="noStrike" dirty="0">
                          <a:solidFill>
                            <a:schemeClr val="bg1"/>
                          </a:solidFill>
                          <a:effectLst/>
                          <a:latin typeface="Calibri" panose="020F0502020204030204" pitchFamily="34" charset="0"/>
                        </a:rPr>
                        <a:t>node-caps:</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Indicates whether the tumor has affected the surrounding lymph nodes' </a:t>
                      </a:r>
                      <a:r>
                        <a:rPr lang="en-US" sz="1400" b="0" i="0" u="none" strike="noStrike" dirty="0" err="1">
                          <a:solidFill>
                            <a:schemeClr val="bg1"/>
                          </a:solidFill>
                          <a:effectLst/>
                          <a:latin typeface="Calibri" panose="020F0502020204030204" pitchFamily="34" charset="0"/>
                        </a:rPr>
                        <a:t>capsules.This</a:t>
                      </a:r>
                      <a:r>
                        <a:rPr lang="en-US" sz="1400" b="0" i="0" u="none" strike="noStrike" dirty="0">
                          <a:solidFill>
                            <a:schemeClr val="bg1"/>
                          </a:solidFill>
                          <a:effectLst/>
                          <a:latin typeface="Calibri" panose="020F0502020204030204" pitchFamily="34" charset="0"/>
                        </a:rPr>
                        <a:t> is a binary attribute that can be used to determine the invasiveness of the tumor and its likelihood of metastasis.</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GB" sz="1400" b="0" i="0" u="none" strike="noStrike" dirty="0">
                          <a:solidFill>
                            <a:schemeClr val="bg1"/>
                          </a:solidFill>
                          <a:effectLst/>
                          <a:latin typeface="Calibri" panose="020F0502020204030204" pitchFamily="34" charset="0"/>
                        </a:rPr>
                        <a:t>Binary, "yes" or "no."</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501915"/>
                  </a:ext>
                </a:extLst>
              </a:tr>
              <a:tr h="588890">
                <a:tc>
                  <a:txBody>
                    <a:bodyPr/>
                    <a:lstStyle/>
                    <a:p>
                      <a:pPr algn="ctr" fontAlgn="b"/>
                      <a:r>
                        <a:rPr lang="en-GB" sz="1400" b="1" i="0" u="none" strike="noStrike">
                          <a:solidFill>
                            <a:schemeClr val="bg1"/>
                          </a:solidFill>
                          <a:effectLst/>
                          <a:latin typeface="Calibri" panose="020F0502020204030204" pitchFamily="34" charset="0"/>
                        </a:rPr>
                        <a:t>deg-malig:</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Denotes the degree of malignancy or aggressiveness of the tumor.</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chemeClr val="bg1"/>
                          </a:solidFill>
                          <a:effectLst/>
                          <a:latin typeface="Calibri" panose="020F0502020204030204" pitchFamily="34" charset="0"/>
                        </a:rPr>
                        <a:t>either 3 (high), 1 (low), or 2 (medium)</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3313014"/>
                  </a:ext>
                </a:extLst>
              </a:tr>
              <a:tr h="375968">
                <a:tc>
                  <a:txBody>
                    <a:bodyPr/>
                    <a:lstStyle/>
                    <a:p>
                      <a:pPr algn="ctr" fontAlgn="b"/>
                      <a:r>
                        <a:rPr lang="en-GB" sz="1400" b="1" i="0" u="none" strike="noStrike">
                          <a:solidFill>
                            <a:schemeClr val="bg1"/>
                          </a:solidFill>
                          <a:effectLst/>
                          <a:latin typeface="Calibri" panose="020F0502020204030204" pitchFamily="34" charset="0"/>
                        </a:rPr>
                        <a:t>breast:</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This column indicates which breast is affected.</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GB" sz="1400" b="0" i="0" u="none" strike="noStrike" dirty="0">
                          <a:solidFill>
                            <a:schemeClr val="bg1"/>
                          </a:solidFill>
                          <a:effectLst/>
                          <a:latin typeface="Calibri" panose="020F0502020204030204" pitchFamily="34" charset="0"/>
                        </a:rPr>
                        <a:t>either right or left.</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1903501"/>
                  </a:ext>
                </a:extLst>
              </a:tr>
              <a:tr h="751938">
                <a:tc>
                  <a:txBody>
                    <a:bodyPr/>
                    <a:lstStyle/>
                    <a:p>
                      <a:pPr algn="ctr" fontAlgn="b"/>
                      <a:r>
                        <a:rPr lang="en-GB" sz="1400" b="1" i="0" u="none" strike="noStrike">
                          <a:solidFill>
                            <a:schemeClr val="bg1"/>
                          </a:solidFill>
                          <a:effectLst/>
                          <a:latin typeface="Calibri" panose="020F0502020204030204" pitchFamily="34" charset="0"/>
                        </a:rPr>
                        <a:t>breast-quad:</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 This column indicates which quadrant of the breast is affected by the tumor</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 either </a:t>
                      </a:r>
                      <a:r>
                        <a:rPr lang="en-US" sz="1400" b="0" i="0" u="none" strike="noStrike" dirty="0" err="1">
                          <a:solidFill>
                            <a:schemeClr val="bg1"/>
                          </a:solidFill>
                          <a:effectLst/>
                          <a:latin typeface="Calibri" panose="020F0502020204030204" pitchFamily="34" charset="0"/>
                        </a:rPr>
                        <a:t>left_up</a:t>
                      </a:r>
                      <a:r>
                        <a:rPr lang="en-US" sz="1400" b="0" i="0" u="none" strike="noStrike" dirty="0">
                          <a:solidFill>
                            <a:schemeClr val="bg1"/>
                          </a:solidFill>
                          <a:effectLst/>
                          <a:latin typeface="Calibri" panose="020F0502020204030204" pitchFamily="34" charset="0"/>
                        </a:rPr>
                        <a:t> (upper left), </a:t>
                      </a:r>
                      <a:r>
                        <a:rPr lang="en-US" sz="1400" b="0" i="0" u="none" strike="noStrike" dirty="0" err="1">
                          <a:solidFill>
                            <a:schemeClr val="bg1"/>
                          </a:solidFill>
                          <a:effectLst/>
                          <a:latin typeface="Calibri" panose="020F0502020204030204" pitchFamily="34" charset="0"/>
                        </a:rPr>
                        <a:t>left_low</a:t>
                      </a:r>
                      <a:r>
                        <a:rPr lang="en-US" sz="1400" b="0" i="0" u="none" strike="noStrike" dirty="0">
                          <a:solidFill>
                            <a:schemeClr val="bg1"/>
                          </a:solidFill>
                          <a:effectLst/>
                          <a:latin typeface="Calibri" panose="020F0502020204030204" pitchFamily="34" charset="0"/>
                        </a:rPr>
                        <a:t> (lower left), central (central), </a:t>
                      </a:r>
                      <a:r>
                        <a:rPr lang="en-US" sz="1400" b="0" i="0" u="none" strike="noStrike" dirty="0" err="1">
                          <a:solidFill>
                            <a:schemeClr val="bg1"/>
                          </a:solidFill>
                          <a:effectLst/>
                          <a:latin typeface="Calibri" panose="020F0502020204030204" pitchFamily="34" charset="0"/>
                        </a:rPr>
                        <a:t>right_up</a:t>
                      </a:r>
                      <a:r>
                        <a:rPr lang="en-US" sz="1400" b="0" i="0" u="none" strike="noStrike" dirty="0">
                          <a:solidFill>
                            <a:schemeClr val="bg1"/>
                          </a:solidFill>
                          <a:effectLst/>
                          <a:latin typeface="Calibri" panose="020F0502020204030204" pitchFamily="34" charset="0"/>
                        </a:rPr>
                        <a:t> (upper right), or </a:t>
                      </a:r>
                      <a:r>
                        <a:rPr lang="en-US" sz="1400" b="0" i="0" u="none" strike="noStrike" dirty="0" err="1">
                          <a:solidFill>
                            <a:schemeClr val="bg1"/>
                          </a:solidFill>
                          <a:effectLst/>
                          <a:latin typeface="Calibri" panose="020F0502020204030204" pitchFamily="34" charset="0"/>
                        </a:rPr>
                        <a:t>right_low</a:t>
                      </a:r>
                      <a:r>
                        <a:rPr lang="en-US" sz="1400" b="0" i="0" u="none" strike="noStrike" dirty="0">
                          <a:solidFill>
                            <a:schemeClr val="bg1"/>
                          </a:solidFill>
                          <a:effectLst/>
                          <a:latin typeface="Calibri" panose="020F0502020204030204" pitchFamily="34" charset="0"/>
                        </a:rPr>
                        <a:t> (lower right).</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5901612"/>
                  </a:ext>
                </a:extLst>
              </a:tr>
              <a:tr h="684800">
                <a:tc>
                  <a:txBody>
                    <a:bodyPr/>
                    <a:lstStyle/>
                    <a:p>
                      <a:pPr algn="ctr" fontAlgn="b"/>
                      <a:r>
                        <a:rPr lang="en-GB" sz="1400" b="1" i="0" u="none" strike="noStrike">
                          <a:solidFill>
                            <a:schemeClr val="bg1"/>
                          </a:solidFill>
                          <a:effectLst/>
                          <a:latin typeface="Calibri" panose="020F0502020204030204" pitchFamily="34" charset="0"/>
                        </a:rPr>
                        <a:t>irradiat:</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This column indicates whether the patient received radiation therapy as part of the treatment</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GB" sz="1400" b="0" i="0" u="none" strike="noStrike" dirty="0">
                          <a:solidFill>
                            <a:schemeClr val="bg1"/>
                          </a:solidFill>
                          <a:effectLst/>
                          <a:latin typeface="Calibri" panose="020F0502020204030204" pitchFamily="34" charset="0"/>
                        </a:rPr>
                        <a:t> either yes or no</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0290062"/>
                  </a:ext>
                </a:extLst>
              </a:tr>
              <a:tr h="1141336">
                <a:tc>
                  <a:txBody>
                    <a:bodyPr/>
                    <a:lstStyle/>
                    <a:p>
                      <a:pPr algn="ctr" fontAlgn="b"/>
                      <a:r>
                        <a:rPr lang="en-GB" sz="1400" b="1" i="0" u="none" strike="noStrike">
                          <a:solidFill>
                            <a:schemeClr val="bg1"/>
                          </a:solidFill>
                          <a:effectLst/>
                          <a:latin typeface="Calibri" panose="020F0502020204030204" pitchFamily="34" charset="0"/>
                        </a:rPr>
                        <a:t>Class:</a:t>
                      </a:r>
                    </a:p>
                  </a:txBody>
                  <a:tcPr marL="5628" marR="5628" marT="562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chemeClr val="bg1"/>
                          </a:solidFill>
                          <a:effectLst/>
                          <a:latin typeface="Calibri" panose="020F0502020204030204" pitchFamily="34" charset="0"/>
                        </a:rPr>
                        <a:t>This column indicates the recurrence status of the patient</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chemeClr val="bg1"/>
                          </a:solidFill>
                          <a:effectLst/>
                          <a:latin typeface="Calibri" panose="020F0502020204030204" pitchFamily="34" charset="0"/>
                        </a:rPr>
                        <a:t>either recurrence-events (the patient had a recurrence of breast cancer) or no-recurrence-events (the patient did not have a recurrence of breast cancer). </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3906427"/>
                  </a:ext>
                </a:extLst>
              </a:tr>
            </a:tbl>
          </a:graphicData>
        </a:graphic>
      </p:graphicFrame>
      <p:graphicFrame>
        <p:nvGraphicFramePr>
          <p:cNvPr id="2" name="Table 1">
            <a:extLst>
              <a:ext uri="{FF2B5EF4-FFF2-40B4-BE49-F238E27FC236}">
                <a16:creationId xmlns:a16="http://schemas.microsoft.com/office/drawing/2014/main" id="{1D555116-44D0-F3F5-16B4-713EBDCF61EA}"/>
              </a:ext>
            </a:extLst>
          </p:cNvPr>
          <p:cNvGraphicFramePr>
            <a:graphicFrameLocks noGrp="1"/>
          </p:cNvGraphicFramePr>
          <p:nvPr>
            <p:extLst>
              <p:ext uri="{D42A27DB-BD31-4B8C-83A1-F6EECF244321}">
                <p14:modId xmlns:p14="http://schemas.microsoft.com/office/powerpoint/2010/main" val="229193533"/>
              </p:ext>
            </p:extLst>
          </p:nvPr>
        </p:nvGraphicFramePr>
        <p:xfrm>
          <a:off x="311150" y="-60902"/>
          <a:ext cx="8247888" cy="324249"/>
        </p:xfrm>
        <a:graphic>
          <a:graphicData uri="http://schemas.openxmlformats.org/drawingml/2006/table">
            <a:tbl>
              <a:tblPr/>
              <a:tblGrid>
                <a:gridCol w="805887">
                  <a:extLst>
                    <a:ext uri="{9D8B030D-6E8A-4147-A177-3AD203B41FA5}">
                      <a16:colId xmlns:a16="http://schemas.microsoft.com/office/drawing/2014/main" val="929880041"/>
                    </a:ext>
                  </a:extLst>
                </a:gridCol>
                <a:gridCol w="3492062">
                  <a:extLst>
                    <a:ext uri="{9D8B030D-6E8A-4147-A177-3AD203B41FA5}">
                      <a16:colId xmlns:a16="http://schemas.microsoft.com/office/drawing/2014/main" val="3847821945"/>
                    </a:ext>
                  </a:extLst>
                </a:gridCol>
                <a:gridCol w="3949939">
                  <a:extLst>
                    <a:ext uri="{9D8B030D-6E8A-4147-A177-3AD203B41FA5}">
                      <a16:colId xmlns:a16="http://schemas.microsoft.com/office/drawing/2014/main" val="1013693317"/>
                    </a:ext>
                  </a:extLst>
                </a:gridCol>
              </a:tblGrid>
              <a:tr h="324249">
                <a:tc>
                  <a:txBody>
                    <a:bodyPr/>
                    <a:lstStyle/>
                    <a:p>
                      <a:pPr algn="ctr" fontAlgn="b"/>
                      <a:r>
                        <a:rPr lang="en-GB" sz="1400" b="1" i="0" u="none" strike="noStrike" dirty="0">
                          <a:solidFill>
                            <a:schemeClr val="bg1"/>
                          </a:solidFill>
                          <a:effectLst/>
                          <a:latin typeface="Calibri" panose="020F0502020204030204" pitchFamily="34" charset="0"/>
                        </a:rPr>
                        <a:t>Data Field</a:t>
                      </a:r>
                    </a:p>
                  </a:txBody>
                  <a:tcPr marL="5628" marR="5628" marT="562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400" b="1" i="0" u="sng" strike="noStrike" dirty="0">
                          <a:solidFill>
                            <a:schemeClr val="bg1"/>
                          </a:solidFill>
                          <a:effectLst/>
                          <a:latin typeface="Calibri" panose="020F0502020204030204" pitchFamily="34" charset="0"/>
                        </a:rPr>
                        <a:t>Description: </a:t>
                      </a:r>
                    </a:p>
                  </a:txBody>
                  <a:tcPr marL="5628" marR="5628" marT="5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400" b="1" i="0" u="sng" strike="noStrike" dirty="0">
                          <a:solidFill>
                            <a:schemeClr val="bg1"/>
                          </a:solidFill>
                          <a:effectLst/>
                          <a:latin typeface="Calibri" panose="020F0502020204030204" pitchFamily="34" charset="0"/>
                        </a:rPr>
                        <a:t>Data Values:</a:t>
                      </a:r>
                    </a:p>
                  </a:txBody>
                  <a:tcPr marL="5628" marR="5628" marT="562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5619754"/>
                  </a:ext>
                </a:extLst>
              </a:tr>
            </a:tbl>
          </a:graphicData>
        </a:graphic>
      </p:graphicFrame>
    </p:spTree>
    <p:extLst>
      <p:ext uri="{BB962C8B-B14F-4D97-AF65-F5344CB8AC3E}">
        <p14:creationId xmlns:p14="http://schemas.microsoft.com/office/powerpoint/2010/main" val="248537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9F773-7B53-6B4E-FBD4-AC4A9AB26656}"/>
              </a:ext>
            </a:extLst>
          </p:cNvPr>
          <p:cNvSpPr>
            <a:spLocks noGrp="1"/>
          </p:cNvSpPr>
          <p:nvPr>
            <p:ph type="body" idx="1"/>
          </p:nvPr>
        </p:nvSpPr>
        <p:spPr>
          <a:xfrm>
            <a:off x="265255" y="989475"/>
            <a:ext cx="3953175" cy="2588025"/>
          </a:xfrm>
        </p:spPr>
        <p:txBody>
          <a:bodyPr/>
          <a:lstStyle/>
          <a:p>
            <a:pPr marL="114300" indent="0">
              <a:buNone/>
            </a:pPr>
            <a:r>
              <a:rPr lang="en-US" b="0" i="0" dirty="0">
                <a:solidFill>
                  <a:schemeClr val="bg1"/>
                </a:solidFill>
                <a:effectLst/>
                <a:latin typeface="__Source_Sans_3_fa886a"/>
              </a:rPr>
              <a:t>The</a:t>
            </a:r>
            <a:r>
              <a:rPr lang="en-US" b="0" i="0" dirty="0">
                <a:solidFill>
                  <a:schemeClr val="accent2"/>
                </a:solidFill>
                <a:effectLst/>
                <a:latin typeface="__Source_Sans_3_fa886a"/>
              </a:rPr>
              <a:t> </a:t>
            </a:r>
            <a:r>
              <a:rPr lang="en-US" b="1" i="0" dirty="0">
                <a:solidFill>
                  <a:schemeClr val="accent2"/>
                </a:solidFill>
                <a:effectLst/>
                <a:latin typeface="__Source_Sans_3_fa886a"/>
              </a:rPr>
              <a:t>File</a:t>
            </a:r>
            <a:r>
              <a:rPr lang="en-US" b="0" i="0" dirty="0">
                <a:solidFill>
                  <a:schemeClr val="accent2"/>
                </a:solidFill>
                <a:effectLst/>
                <a:latin typeface="__Source_Sans_3_fa886a"/>
              </a:rPr>
              <a:t> </a:t>
            </a:r>
            <a:r>
              <a:rPr lang="en-US" b="0" i="0" dirty="0">
                <a:solidFill>
                  <a:schemeClr val="bg1"/>
                </a:solidFill>
                <a:effectLst/>
                <a:latin typeface="__Source_Sans_3_fa886a"/>
              </a:rPr>
              <a:t>widget </a:t>
            </a:r>
            <a:r>
              <a:rPr lang="en-US" b="0" i="0" u="none" strike="noStrike" dirty="0">
                <a:solidFill>
                  <a:schemeClr val="accent2"/>
                </a:solidFill>
                <a:effectLst/>
                <a:latin typeface="__Source_Sans_3_fa886a"/>
                <a:hlinkClick r:id="rId2">
                  <a:extLst>
                    <a:ext uri="{A12FA001-AC4F-418D-AE19-62706E023703}">
                      <ahyp:hlinkClr xmlns:ahyp="http://schemas.microsoft.com/office/drawing/2018/hyperlinkcolor" val="tx"/>
                    </a:ext>
                  </a:extLst>
                </a:hlinkClick>
              </a:rPr>
              <a:t>reads the input data file</a:t>
            </a:r>
            <a:r>
              <a:rPr lang="en-US" b="0" i="0" dirty="0">
                <a:solidFill>
                  <a:schemeClr val="accent2"/>
                </a:solidFill>
                <a:effectLst/>
                <a:latin typeface="__Source_Sans_3_fa886a"/>
              </a:rPr>
              <a:t> </a:t>
            </a:r>
            <a:r>
              <a:rPr lang="en-US" b="0" i="0" dirty="0">
                <a:solidFill>
                  <a:schemeClr val="bg1"/>
                </a:solidFill>
                <a:effectLst/>
                <a:latin typeface="__Source_Sans_3_fa886a"/>
              </a:rPr>
              <a:t>and sends the dataset to its output channel. </a:t>
            </a:r>
            <a:endParaRPr lang="en-GB" dirty="0">
              <a:solidFill>
                <a:schemeClr val="bg1"/>
              </a:solidFill>
            </a:endParaRPr>
          </a:p>
        </p:txBody>
      </p:sp>
      <p:sp>
        <p:nvSpPr>
          <p:cNvPr id="3" name="Title 2">
            <a:extLst>
              <a:ext uri="{FF2B5EF4-FFF2-40B4-BE49-F238E27FC236}">
                <a16:creationId xmlns:a16="http://schemas.microsoft.com/office/drawing/2014/main" id="{BBD93498-6032-D040-391D-9D649F8B5404}"/>
              </a:ext>
            </a:extLst>
          </p:cNvPr>
          <p:cNvSpPr>
            <a:spLocks noGrp="1"/>
          </p:cNvSpPr>
          <p:nvPr>
            <p:ph type="ctrTitle"/>
          </p:nvPr>
        </p:nvSpPr>
        <p:spPr>
          <a:xfrm>
            <a:off x="260237" y="88945"/>
            <a:ext cx="2686500" cy="577800"/>
          </a:xfrm>
        </p:spPr>
        <p:txBody>
          <a:bodyPr/>
          <a:lstStyle/>
          <a:p>
            <a:br>
              <a:rPr lang="en-GB" b="1" i="0" dirty="0">
                <a:solidFill>
                  <a:srgbClr val="1F1F1F"/>
                </a:solidFill>
                <a:effectLst/>
                <a:latin typeface="__Source_Sans_3_fa886a"/>
              </a:rPr>
            </a:br>
            <a:r>
              <a:rPr lang="en-GB" b="1" dirty="0">
                <a:solidFill>
                  <a:schemeClr val="accent2"/>
                </a:solidFill>
                <a:latin typeface="Share Tech" panose="020B0604020202020204" charset="0"/>
              </a:rPr>
              <a:t>Load Data:</a:t>
            </a:r>
            <a:endParaRPr lang="en-GB" dirty="0">
              <a:solidFill>
                <a:schemeClr val="accent2"/>
              </a:solidFill>
              <a:latin typeface="Share Tech" panose="020B0604020202020204" charset="0"/>
            </a:endParaRPr>
          </a:p>
        </p:txBody>
      </p:sp>
      <p:sp>
        <p:nvSpPr>
          <p:cNvPr id="6" name="Text Placeholder 1">
            <a:extLst>
              <a:ext uri="{FF2B5EF4-FFF2-40B4-BE49-F238E27FC236}">
                <a16:creationId xmlns:a16="http://schemas.microsoft.com/office/drawing/2014/main" id="{69DFC6F5-1D2C-A30D-F073-DEA0FA31B6A7}"/>
              </a:ext>
            </a:extLst>
          </p:cNvPr>
          <p:cNvSpPr txBox="1">
            <a:spLocks/>
          </p:cNvSpPr>
          <p:nvPr/>
        </p:nvSpPr>
        <p:spPr>
          <a:xfrm>
            <a:off x="143332" y="1567275"/>
            <a:ext cx="4075098" cy="168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buFont typeface="Maven Pro"/>
              <a:buNone/>
            </a:pPr>
            <a:endParaRPr lang="en-US" b="0" i="0" dirty="0">
              <a:solidFill>
                <a:schemeClr val="bg1"/>
              </a:solidFill>
              <a:effectLst/>
              <a:latin typeface="__Source_Sans_3_fa886a"/>
            </a:endParaRPr>
          </a:p>
          <a:p>
            <a:pPr marL="114300" indent="0">
              <a:buFont typeface="Maven Pro"/>
              <a:buNone/>
            </a:pPr>
            <a:endParaRPr lang="en-US" dirty="0">
              <a:solidFill>
                <a:schemeClr val="bg1"/>
              </a:solidFill>
              <a:latin typeface="__Source_Sans_3_fa886a"/>
            </a:endParaRPr>
          </a:p>
          <a:p>
            <a:pPr marL="114300" indent="0">
              <a:buFont typeface="Maven Pro"/>
              <a:buNone/>
            </a:pPr>
            <a:r>
              <a:rPr lang="en-US" b="0" i="0" dirty="0">
                <a:solidFill>
                  <a:schemeClr val="bg1"/>
                </a:solidFill>
                <a:effectLst/>
                <a:latin typeface="__Source_Sans_3_fa886a"/>
              </a:rPr>
              <a:t>the widget is used to read the data that is sent to both the </a:t>
            </a:r>
            <a:r>
              <a:rPr lang="en-US" b="0" i="0" u="none" strike="noStrike" dirty="0">
                <a:solidFill>
                  <a:schemeClr val="accent2"/>
                </a:solidFill>
                <a:effectLst/>
                <a:latin typeface="__Source_Sans_3_fa886a"/>
                <a:hlinkClick r:id="rId3">
                  <a:extLst>
                    <a:ext uri="{A12FA001-AC4F-418D-AE19-62706E023703}">
                      <ahyp:hlinkClr xmlns:ahyp="http://schemas.microsoft.com/office/drawing/2018/hyperlinkcolor" val="tx"/>
                    </a:ext>
                  </a:extLst>
                </a:hlinkClick>
              </a:rPr>
              <a:t>Data Table</a:t>
            </a:r>
            <a:r>
              <a:rPr lang="en-US" b="0" i="0" u="none" strike="noStrike" dirty="0">
                <a:solidFill>
                  <a:schemeClr val="accent2"/>
                </a:solidFill>
                <a:effectLst/>
                <a:latin typeface="__Source_Sans_3_fa886a"/>
              </a:rPr>
              <a:t> </a:t>
            </a:r>
            <a:r>
              <a:rPr lang="en-US" b="0" i="0" u="none" strike="noStrike" dirty="0">
                <a:solidFill>
                  <a:schemeClr val="bg1"/>
                </a:solidFill>
                <a:effectLst/>
                <a:latin typeface="__Source_Sans_3_fa886a"/>
              </a:rPr>
              <a:t>and the </a:t>
            </a:r>
            <a:r>
              <a:rPr lang="en-US" b="0" i="0" u="none" strike="noStrike" dirty="0">
                <a:solidFill>
                  <a:schemeClr val="accent2"/>
                </a:solidFill>
                <a:effectLst/>
                <a:latin typeface="__Source_Sans_3_fa886a"/>
              </a:rPr>
              <a:t>Data </a:t>
            </a:r>
            <a:r>
              <a:rPr lang="en-US" dirty="0">
                <a:solidFill>
                  <a:schemeClr val="accent2"/>
                </a:solidFill>
                <a:latin typeface="__Source_Sans_3_fa886a"/>
              </a:rPr>
              <a:t>Info </a:t>
            </a:r>
            <a:r>
              <a:rPr lang="en-US" dirty="0">
                <a:solidFill>
                  <a:schemeClr val="bg1"/>
                </a:solidFill>
                <a:latin typeface="__Source_Sans_3_fa886a"/>
              </a:rPr>
              <a:t>widget</a:t>
            </a:r>
            <a:endParaRPr lang="en-GB"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024" y="3242452"/>
            <a:ext cx="1878494" cy="144358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032" y="552893"/>
            <a:ext cx="4527811" cy="4007871"/>
          </a:xfrm>
          <a:prstGeom prst="rect">
            <a:avLst/>
          </a:prstGeom>
        </p:spPr>
      </p:pic>
    </p:spTree>
    <p:extLst>
      <p:ext uri="{BB962C8B-B14F-4D97-AF65-F5344CB8AC3E}">
        <p14:creationId xmlns:p14="http://schemas.microsoft.com/office/powerpoint/2010/main" val="428053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D24D14-DE32-C801-8244-E893EDDA6D66}"/>
              </a:ext>
            </a:extLst>
          </p:cNvPr>
          <p:cNvSpPr>
            <a:spLocks noGrp="1"/>
          </p:cNvSpPr>
          <p:nvPr/>
        </p:nvSpPr>
        <p:spPr>
          <a:xfrm>
            <a:off x="1973580" y="1070249"/>
            <a:ext cx="3276600" cy="6415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US" sz="2800" b="1" dirty="0">
                <a:solidFill>
                  <a:schemeClr val="accent2"/>
                </a:solidFill>
                <a:latin typeface="+mj-lt"/>
              </a:rPr>
              <a:t>Supervised By</a:t>
            </a:r>
            <a:r>
              <a:rPr lang="en-US" sz="3600" dirty="0">
                <a:solidFill>
                  <a:schemeClr val="accent2"/>
                </a:solidFill>
                <a:latin typeface="+mj-lt"/>
              </a:rPr>
              <a:t>:</a:t>
            </a:r>
          </a:p>
        </p:txBody>
      </p:sp>
      <p:sp>
        <p:nvSpPr>
          <p:cNvPr id="5" name="Subtitle 2">
            <a:extLst>
              <a:ext uri="{FF2B5EF4-FFF2-40B4-BE49-F238E27FC236}">
                <a16:creationId xmlns:a16="http://schemas.microsoft.com/office/drawing/2014/main" id="{F243A3B9-AC69-B6A0-D358-96B354CFDBE0}"/>
              </a:ext>
            </a:extLst>
          </p:cNvPr>
          <p:cNvSpPr>
            <a:spLocks noGrp="1"/>
          </p:cNvSpPr>
          <p:nvPr/>
        </p:nvSpPr>
        <p:spPr>
          <a:xfrm>
            <a:off x="4056888" y="1403274"/>
            <a:ext cx="3134487" cy="160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marR="612775" lvl="0" indent="0" algn="l">
              <a:lnSpc>
                <a:spcPct val="120000"/>
              </a:lnSpc>
              <a:spcBef>
                <a:spcPts val="1000"/>
              </a:spcBef>
              <a:spcAft>
                <a:spcPts val="800"/>
              </a:spcAft>
              <a:buClrTx/>
              <a:buSzTx/>
            </a:pPr>
            <a:r>
              <a:rPr lang="en-US" sz="2000" kern="1200" dirty="0">
                <a:solidFill>
                  <a:prstClr val="white">
                    <a:lumMod val="75000"/>
                  </a:prstClr>
                </a:solidFill>
                <a:latin typeface="Gill Sans MT"/>
                <a:ea typeface="+mn-ea"/>
                <a:cs typeface="+mn-cs"/>
              </a:rPr>
              <a:t> </a:t>
            </a:r>
            <a:endParaRPr lang="en-US" b="1" kern="1200" dirty="0">
              <a:solidFill>
                <a:schemeClr val="bg1"/>
              </a:solidFill>
              <a:latin typeface="+mj-lt"/>
              <a:ea typeface="Arial"/>
              <a:cs typeface="Arial"/>
              <a:sym typeface="Arial"/>
            </a:endParaRPr>
          </a:p>
        </p:txBody>
      </p:sp>
      <p:pic>
        <p:nvPicPr>
          <p:cNvPr id="6" name="Picture 5" descr="Qr code&#10;&#10;Description automatically generated">
            <a:extLst>
              <a:ext uri="{FF2B5EF4-FFF2-40B4-BE49-F238E27FC236}">
                <a16:creationId xmlns:a16="http://schemas.microsoft.com/office/drawing/2014/main" id="{75879B48-7BE1-C221-A3F4-1306AA2D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 y="108966"/>
            <a:ext cx="1828800" cy="7422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4362" y="1959442"/>
            <a:ext cx="3387852" cy="1600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43518" y="2203374"/>
            <a:ext cx="3278696" cy="1027910"/>
          </a:xfrm>
          <a:prstGeom prst="rect">
            <a:avLst/>
          </a:prstGeom>
          <a:noFill/>
        </p:spPr>
        <p:txBody>
          <a:bodyPr wrap="square" rtlCol="0">
            <a:spAutoFit/>
          </a:bodyPr>
          <a:lstStyle/>
          <a:p>
            <a:pPr marR="612775" lvl="0">
              <a:lnSpc>
                <a:spcPct val="120000"/>
              </a:lnSpc>
              <a:spcBef>
                <a:spcPts val="1000"/>
              </a:spcBef>
              <a:spcAft>
                <a:spcPts val="800"/>
              </a:spcAft>
              <a:buClrTx/>
            </a:pPr>
            <a:r>
              <a:rPr lang="en-US" sz="2000" b="1" kern="1200" dirty="0">
                <a:solidFill>
                  <a:srgbClr val="FFFFFF"/>
                </a:solidFill>
                <a:ea typeface="+mn-ea"/>
              </a:rPr>
              <a:t>Dr.  Ahmed </a:t>
            </a:r>
            <a:r>
              <a:rPr lang="en-US" sz="2000" b="1" kern="1200" dirty="0" err="1">
                <a:solidFill>
                  <a:srgbClr val="FFFFFF"/>
                </a:solidFill>
                <a:ea typeface="+mn-ea"/>
              </a:rPr>
              <a:t>Ezz</a:t>
            </a:r>
            <a:endParaRPr lang="en-US" sz="2000" b="1" kern="1200" dirty="0">
              <a:solidFill>
                <a:srgbClr val="FFFFFF"/>
              </a:solidFill>
              <a:ea typeface="+mn-ea"/>
            </a:endParaRPr>
          </a:p>
          <a:p>
            <a:pPr lvl="0">
              <a:lnSpc>
                <a:spcPct val="120000"/>
              </a:lnSpc>
              <a:spcBef>
                <a:spcPts val="1000"/>
              </a:spcBef>
              <a:spcAft>
                <a:spcPts val="800"/>
              </a:spcAft>
              <a:buClrTx/>
            </a:pPr>
            <a:r>
              <a:rPr lang="en-US" sz="2000" b="1" kern="1200" dirty="0">
                <a:solidFill>
                  <a:srgbClr val="FFFFFF"/>
                </a:solidFill>
              </a:rPr>
              <a:t>Eng. Sara Gamal</a:t>
            </a:r>
          </a:p>
        </p:txBody>
      </p:sp>
    </p:spTree>
    <p:extLst>
      <p:ext uri="{BB962C8B-B14F-4D97-AF65-F5344CB8AC3E}">
        <p14:creationId xmlns:p14="http://schemas.microsoft.com/office/powerpoint/2010/main" val="3145464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4A46A-CCD1-2DE3-7B4D-6D9C512318A5}"/>
              </a:ext>
            </a:extLst>
          </p:cNvPr>
          <p:cNvSpPr>
            <a:spLocks noGrp="1"/>
          </p:cNvSpPr>
          <p:nvPr>
            <p:ph type="body" idx="1"/>
          </p:nvPr>
        </p:nvSpPr>
        <p:spPr>
          <a:xfrm>
            <a:off x="268942" y="859482"/>
            <a:ext cx="3890404" cy="1076217"/>
          </a:xfrm>
        </p:spPr>
        <p:txBody>
          <a:bodyPr/>
          <a:lstStyle/>
          <a:p>
            <a:pPr marL="114300" indent="0">
              <a:buNone/>
            </a:pPr>
            <a:r>
              <a:rPr lang="en-US" b="0" i="0" dirty="0">
                <a:solidFill>
                  <a:srgbClr val="D1D5DB"/>
                </a:solidFill>
                <a:effectLst/>
                <a:latin typeface="Söhne"/>
              </a:rPr>
              <a:t>Use the "</a:t>
            </a:r>
            <a:r>
              <a:rPr lang="en-US" b="0" i="0" dirty="0">
                <a:solidFill>
                  <a:schemeClr val="accent2"/>
                </a:solidFill>
                <a:effectLst/>
                <a:latin typeface="Söhne"/>
              </a:rPr>
              <a:t>Data Table</a:t>
            </a:r>
            <a:r>
              <a:rPr lang="en-US" b="0" i="0" dirty="0">
                <a:solidFill>
                  <a:srgbClr val="D1D5DB"/>
                </a:solidFill>
                <a:effectLst/>
                <a:latin typeface="Söhne"/>
              </a:rPr>
              <a:t>" widget to explore the dataset. Check for the presence of missing values, examine the distribution of categorical and numerical features, and ensure the data types are correctly identified.</a:t>
            </a:r>
          </a:p>
          <a:p>
            <a:pPr marL="114300" indent="0">
              <a:buNone/>
            </a:pPr>
            <a:br>
              <a:rPr lang="en-GB" b="0" i="0" dirty="0">
                <a:solidFill>
                  <a:srgbClr val="D1D5DB"/>
                </a:solidFill>
                <a:effectLst/>
                <a:latin typeface="Söhne"/>
              </a:rPr>
            </a:br>
            <a:endParaRPr lang="en-GB" dirty="0"/>
          </a:p>
          <a:p>
            <a:pPr marL="114300" indent="0">
              <a:buNone/>
            </a:pPr>
            <a:endParaRPr lang="en-GB" dirty="0"/>
          </a:p>
        </p:txBody>
      </p:sp>
      <p:sp>
        <p:nvSpPr>
          <p:cNvPr id="3" name="Title 2">
            <a:extLst>
              <a:ext uri="{FF2B5EF4-FFF2-40B4-BE49-F238E27FC236}">
                <a16:creationId xmlns:a16="http://schemas.microsoft.com/office/drawing/2014/main" id="{F7E231E9-6C1B-27E6-79EE-95AAAE271BE5}"/>
              </a:ext>
            </a:extLst>
          </p:cNvPr>
          <p:cNvSpPr>
            <a:spLocks noGrp="1"/>
          </p:cNvSpPr>
          <p:nvPr>
            <p:ph type="ctrTitle"/>
          </p:nvPr>
        </p:nvSpPr>
        <p:spPr>
          <a:xfrm>
            <a:off x="268942" y="80683"/>
            <a:ext cx="3056964" cy="654423"/>
          </a:xfrm>
        </p:spPr>
        <p:txBody>
          <a:bodyPr/>
          <a:lstStyle/>
          <a:p>
            <a:br>
              <a:rPr lang="en-GB" b="0" i="0" dirty="0">
                <a:solidFill>
                  <a:srgbClr val="D1D5DB"/>
                </a:solidFill>
                <a:effectLst/>
                <a:latin typeface="Söhne"/>
              </a:rPr>
            </a:br>
            <a:r>
              <a:rPr lang="en-GB" b="1" dirty="0">
                <a:solidFill>
                  <a:schemeClr val="accent2"/>
                </a:solidFill>
                <a:latin typeface="Share Tech" panose="020B0604020202020204" charset="0"/>
              </a:rPr>
              <a:t>Data Exploration</a:t>
            </a:r>
            <a:r>
              <a:rPr lang="en-GB" b="1" dirty="0">
                <a:solidFill>
                  <a:srgbClr val="D1D5DB"/>
                </a:solidFill>
                <a:latin typeface="Söhne"/>
              </a:rPr>
              <a: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163" y="502283"/>
            <a:ext cx="5134232" cy="2531302"/>
          </a:xfrm>
          <a:prstGeom prst="rect">
            <a:avLst/>
          </a:prstGeom>
        </p:spPr>
      </p:pic>
      <p:sp>
        <p:nvSpPr>
          <p:cNvPr id="6" name="TextBox 5">
            <a:extLst>
              <a:ext uri="{FF2B5EF4-FFF2-40B4-BE49-F238E27FC236}">
                <a16:creationId xmlns:a16="http://schemas.microsoft.com/office/drawing/2014/main" id="{EED3E730-FE53-9F9C-6DBF-74106FCCFF51}"/>
              </a:ext>
            </a:extLst>
          </p:cNvPr>
          <p:cNvSpPr txBox="1"/>
          <p:nvPr/>
        </p:nvSpPr>
        <p:spPr>
          <a:xfrm>
            <a:off x="268942" y="3326368"/>
            <a:ext cx="3579158" cy="954107"/>
          </a:xfrm>
          <a:prstGeom prst="rect">
            <a:avLst/>
          </a:prstGeom>
          <a:noFill/>
        </p:spPr>
        <p:txBody>
          <a:bodyPr wrap="square">
            <a:spAutoFit/>
          </a:bodyPr>
          <a:lstStyle/>
          <a:p>
            <a:r>
              <a:rPr lang="en-US" dirty="0">
                <a:solidFill>
                  <a:schemeClr val="bg1"/>
                </a:solidFill>
              </a:rPr>
              <a:t>The </a:t>
            </a:r>
            <a:r>
              <a:rPr lang="en-US" dirty="0">
                <a:solidFill>
                  <a:schemeClr val="accent2"/>
                </a:solidFill>
              </a:rPr>
              <a:t>Select Columns widget </a:t>
            </a:r>
            <a:r>
              <a:rPr lang="en-US" dirty="0">
                <a:solidFill>
                  <a:schemeClr val="bg1"/>
                </a:solidFill>
              </a:rPr>
              <a:t>is used to manually compose your data domain. The user can decide which attributes will be used and how. </a:t>
            </a:r>
            <a:endParaRPr lang="en-GB" dirty="0">
              <a:solidFill>
                <a:schemeClr val="bg1"/>
              </a:solidFill>
            </a:endParaRPr>
          </a:p>
        </p:txBody>
      </p:sp>
      <p:sp>
        <p:nvSpPr>
          <p:cNvPr id="7" name="TextBox 6">
            <a:extLst>
              <a:ext uri="{FF2B5EF4-FFF2-40B4-BE49-F238E27FC236}">
                <a16:creationId xmlns:a16="http://schemas.microsoft.com/office/drawing/2014/main" id="{F4224098-B206-F4B0-AE39-E6AAF4DF0E3A}"/>
              </a:ext>
            </a:extLst>
          </p:cNvPr>
          <p:cNvSpPr txBox="1"/>
          <p:nvPr/>
        </p:nvSpPr>
        <p:spPr>
          <a:xfrm>
            <a:off x="237566" y="2398097"/>
            <a:ext cx="3262184" cy="1015663"/>
          </a:xfrm>
          <a:prstGeom prst="rect">
            <a:avLst/>
          </a:prstGeom>
          <a:noFill/>
        </p:spPr>
        <p:txBody>
          <a:bodyPr wrap="square">
            <a:spAutoFit/>
          </a:bodyPr>
          <a:lstStyle/>
          <a:p>
            <a:br>
              <a:rPr lang="en-GB" sz="3000" b="0" i="0" dirty="0">
                <a:solidFill>
                  <a:srgbClr val="D1D5DB"/>
                </a:solidFill>
                <a:effectLst/>
                <a:latin typeface="Söhne"/>
              </a:rPr>
            </a:br>
            <a:r>
              <a:rPr lang="en-GB" sz="3000" b="1" dirty="0">
                <a:solidFill>
                  <a:schemeClr val="accent2"/>
                </a:solidFill>
                <a:latin typeface="Share Tech" panose="020B0604020202020204" charset="0"/>
              </a:rPr>
              <a:t>Select column</a:t>
            </a:r>
            <a:r>
              <a:rPr lang="en-GB" sz="3000" b="1" dirty="0">
                <a:solidFill>
                  <a:srgbClr val="D1D5DB"/>
                </a:solidFill>
                <a:latin typeface="Söhne"/>
              </a:rPr>
              <a:t>:</a:t>
            </a:r>
            <a:endParaRPr lang="en-GB" sz="3000" dirty="0"/>
          </a:p>
        </p:txBody>
      </p:sp>
      <p:pic>
        <p:nvPicPr>
          <p:cNvPr id="10" name="Picture 9" descr="A screenshot of a computer&#10;&#10;Description automatically generated">
            <a:extLst>
              <a:ext uri="{FF2B5EF4-FFF2-40B4-BE49-F238E27FC236}">
                <a16:creationId xmlns:a16="http://schemas.microsoft.com/office/drawing/2014/main" id="{769F3206-0FCF-4566-92AB-DB44A0BBD863}"/>
              </a:ext>
            </a:extLst>
          </p:cNvPr>
          <p:cNvPicPr>
            <a:picLocks noChangeAspect="1"/>
          </p:cNvPicPr>
          <p:nvPr/>
        </p:nvPicPr>
        <p:blipFill>
          <a:blip r:embed="rId3"/>
          <a:stretch>
            <a:fillRect/>
          </a:stretch>
        </p:blipFill>
        <p:spPr>
          <a:xfrm>
            <a:off x="4208163" y="3071792"/>
            <a:ext cx="3808759" cy="1948077"/>
          </a:xfrm>
          <a:prstGeom prst="rect">
            <a:avLst/>
          </a:prstGeom>
        </p:spPr>
      </p:pic>
    </p:spTree>
    <p:extLst>
      <p:ext uri="{BB962C8B-B14F-4D97-AF65-F5344CB8AC3E}">
        <p14:creationId xmlns:p14="http://schemas.microsoft.com/office/powerpoint/2010/main" val="735454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9FD99-F2C6-6090-B0D2-C48E19C06D25}"/>
              </a:ext>
            </a:extLst>
          </p:cNvPr>
          <p:cNvSpPr>
            <a:spLocks noGrp="1"/>
          </p:cNvSpPr>
          <p:nvPr>
            <p:ph type="body" idx="1"/>
          </p:nvPr>
        </p:nvSpPr>
        <p:spPr>
          <a:xfrm>
            <a:off x="181396" y="1170432"/>
            <a:ext cx="4279392" cy="3561393"/>
          </a:xfrm>
        </p:spPr>
        <p:txBody>
          <a:bodyPr/>
          <a:lstStyle/>
          <a:p>
            <a:pPr>
              <a:lnSpc>
                <a:spcPct val="150000"/>
              </a:lnSpc>
            </a:pPr>
            <a:r>
              <a:rPr lang="en-US" dirty="0"/>
              <a:t>Clean and preprocess the breast cancer data. </a:t>
            </a:r>
          </a:p>
          <a:p>
            <a:pPr>
              <a:lnSpc>
                <a:spcPct val="150000"/>
              </a:lnSpc>
            </a:pPr>
            <a:r>
              <a:rPr lang="en-US" dirty="0"/>
              <a:t>Handle missing values and perform transformations as needed. +</a:t>
            </a:r>
          </a:p>
          <a:p>
            <a:pPr>
              <a:lnSpc>
                <a:spcPct val="150000"/>
              </a:lnSpc>
            </a:pPr>
            <a:r>
              <a:rPr lang="en-US" dirty="0"/>
              <a:t>Ensure the dataset is ready for analysis.</a:t>
            </a:r>
            <a:endParaRPr lang="en-GB" dirty="0"/>
          </a:p>
        </p:txBody>
      </p:sp>
      <p:sp>
        <p:nvSpPr>
          <p:cNvPr id="3" name="Title 2">
            <a:extLst>
              <a:ext uri="{FF2B5EF4-FFF2-40B4-BE49-F238E27FC236}">
                <a16:creationId xmlns:a16="http://schemas.microsoft.com/office/drawing/2014/main" id="{D2EDBAB6-E036-E0E3-F1AB-81EE1A3EEDA6}"/>
              </a:ext>
            </a:extLst>
          </p:cNvPr>
          <p:cNvSpPr>
            <a:spLocks noGrp="1"/>
          </p:cNvSpPr>
          <p:nvPr>
            <p:ph type="ctrTitle"/>
          </p:nvPr>
        </p:nvSpPr>
        <p:spPr>
          <a:xfrm>
            <a:off x="98871" y="91998"/>
            <a:ext cx="3404536" cy="577800"/>
          </a:xfrm>
        </p:spPr>
        <p:txBody>
          <a:bodyPr/>
          <a:lstStyle/>
          <a:p>
            <a:r>
              <a:rPr lang="en-GB" dirty="0">
                <a:solidFill>
                  <a:schemeClr val="accent2"/>
                </a:solidFill>
              </a:rPr>
              <a:t>Data Preparation:</a:t>
            </a:r>
          </a:p>
        </p:txBody>
      </p:sp>
      <p:pic>
        <p:nvPicPr>
          <p:cNvPr id="5" name="Picture 4" descr="A diagram of a business process&#10;&#10;Description automatically generated">
            <a:extLst>
              <a:ext uri="{FF2B5EF4-FFF2-40B4-BE49-F238E27FC236}">
                <a16:creationId xmlns:a16="http://schemas.microsoft.com/office/drawing/2014/main" id="{DE2DC070-FAA6-96B5-6519-FAB00B8A6534}"/>
              </a:ext>
            </a:extLst>
          </p:cNvPr>
          <p:cNvPicPr>
            <a:picLocks noChangeAspect="1"/>
          </p:cNvPicPr>
          <p:nvPr/>
        </p:nvPicPr>
        <p:blipFill>
          <a:blip r:embed="rId2"/>
          <a:stretch>
            <a:fillRect/>
          </a:stretch>
        </p:blipFill>
        <p:spPr>
          <a:xfrm>
            <a:off x="4730496" y="669798"/>
            <a:ext cx="4245345" cy="3803904"/>
          </a:xfrm>
          <a:prstGeom prst="rect">
            <a:avLst/>
          </a:prstGeom>
        </p:spPr>
      </p:pic>
    </p:spTree>
    <p:extLst>
      <p:ext uri="{BB962C8B-B14F-4D97-AF65-F5344CB8AC3E}">
        <p14:creationId xmlns:p14="http://schemas.microsoft.com/office/powerpoint/2010/main" val="198826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143DC-B68B-4362-1BD0-8C6590E432B1}"/>
              </a:ext>
            </a:extLst>
          </p:cNvPr>
          <p:cNvSpPr>
            <a:spLocks noGrp="1"/>
          </p:cNvSpPr>
          <p:nvPr>
            <p:ph type="body" idx="1"/>
          </p:nvPr>
        </p:nvSpPr>
        <p:spPr>
          <a:xfrm>
            <a:off x="618823" y="1167110"/>
            <a:ext cx="3836219" cy="2798834"/>
          </a:xfrm>
        </p:spPr>
        <p:txBody>
          <a:bodyPr/>
          <a:lstStyle/>
          <a:p>
            <a:r>
              <a:rPr lang="en-US" dirty="0"/>
              <a:t>The </a:t>
            </a:r>
            <a:r>
              <a:rPr lang="en-US" dirty="0">
                <a:solidFill>
                  <a:schemeClr val="accent2"/>
                </a:solidFill>
              </a:rPr>
              <a:t>Impute widget</a:t>
            </a:r>
            <a:r>
              <a:rPr lang="en-US" dirty="0"/>
              <a:t> is used to handle missing values in your dataset. It provides methods for imputing missing values, such as mean, median, or most frequent. </a:t>
            </a:r>
            <a:endParaRPr lang="en-GB" dirty="0"/>
          </a:p>
        </p:txBody>
      </p:sp>
      <p:sp>
        <p:nvSpPr>
          <p:cNvPr id="3" name="Title 2">
            <a:extLst>
              <a:ext uri="{FF2B5EF4-FFF2-40B4-BE49-F238E27FC236}">
                <a16:creationId xmlns:a16="http://schemas.microsoft.com/office/drawing/2014/main" id="{A1D4302F-FD08-ECCB-7FCC-FAA6C931DF6A}"/>
              </a:ext>
            </a:extLst>
          </p:cNvPr>
          <p:cNvSpPr>
            <a:spLocks noGrp="1"/>
          </p:cNvSpPr>
          <p:nvPr>
            <p:ph type="ctrTitle"/>
          </p:nvPr>
        </p:nvSpPr>
        <p:spPr>
          <a:xfrm>
            <a:off x="197225" y="28887"/>
            <a:ext cx="3836894" cy="813795"/>
          </a:xfrm>
        </p:spPr>
        <p:txBody>
          <a:bodyPr/>
          <a:lstStyle/>
          <a:p>
            <a:r>
              <a:rPr lang="en-GB" sz="2800" b="1" i="0" dirty="0">
                <a:solidFill>
                  <a:schemeClr val="accent2"/>
                </a:solidFill>
                <a:effectLst/>
                <a:latin typeface="Share Tech" panose="020B0604020202020204" charset="0"/>
              </a:rPr>
              <a:t>Impute Missing Values</a:t>
            </a:r>
            <a:endParaRPr lang="en-GB" sz="2800" dirty="0">
              <a:solidFill>
                <a:schemeClr val="accent2"/>
              </a:solidFill>
              <a:latin typeface="Share Tech" panose="020B0604020202020204" charset="0"/>
            </a:endParaRPr>
          </a:p>
        </p:txBody>
      </p:sp>
      <p:pic>
        <p:nvPicPr>
          <p:cNvPr id="8" name="Picture 7" descr="A screenshot of a computer&#10;&#10;Description automatically generated">
            <a:extLst>
              <a:ext uri="{FF2B5EF4-FFF2-40B4-BE49-F238E27FC236}">
                <a16:creationId xmlns:a16="http://schemas.microsoft.com/office/drawing/2014/main" id="{C7FADE59-059F-FBB0-3616-2713DE369E5E}"/>
              </a:ext>
            </a:extLst>
          </p:cNvPr>
          <p:cNvPicPr>
            <a:picLocks noChangeAspect="1"/>
          </p:cNvPicPr>
          <p:nvPr/>
        </p:nvPicPr>
        <p:blipFill>
          <a:blip r:embed="rId2"/>
          <a:stretch>
            <a:fillRect/>
          </a:stretch>
        </p:blipFill>
        <p:spPr>
          <a:xfrm>
            <a:off x="5014015" y="968057"/>
            <a:ext cx="3642954" cy="3489643"/>
          </a:xfrm>
          <a:prstGeom prst="rect">
            <a:avLst/>
          </a:prstGeom>
        </p:spPr>
      </p:pic>
    </p:spTree>
    <p:extLst>
      <p:ext uri="{BB962C8B-B14F-4D97-AF65-F5344CB8AC3E}">
        <p14:creationId xmlns:p14="http://schemas.microsoft.com/office/powerpoint/2010/main" val="50336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B20E41-3EDD-BBF0-BC8D-FC7211922BB8}"/>
              </a:ext>
            </a:extLst>
          </p:cNvPr>
          <p:cNvSpPr>
            <a:spLocks noGrp="1"/>
          </p:cNvSpPr>
          <p:nvPr>
            <p:ph type="body" idx="1"/>
          </p:nvPr>
        </p:nvSpPr>
        <p:spPr>
          <a:xfrm>
            <a:off x="106327" y="978365"/>
            <a:ext cx="8192664" cy="2604807"/>
          </a:xfrm>
        </p:spPr>
        <p:txBody>
          <a:bodyPr/>
          <a:lstStyle/>
          <a:p>
            <a:pPr>
              <a:buFont typeface="Arial" panose="020B0604020202020204" pitchFamily="34" charset="0"/>
              <a:buChar char="•"/>
            </a:pPr>
            <a:r>
              <a:rPr lang="en-US" dirty="0">
                <a:solidFill>
                  <a:srgbClr val="D1D5DB"/>
                </a:solidFill>
                <a:latin typeface="Söhne"/>
              </a:rPr>
              <a:t>A statistical interpretation used to analyze data to identify </a:t>
            </a:r>
            <a:r>
              <a:rPr lang="en-US" dirty="0">
                <a:solidFill>
                  <a:schemeClr val="accent2"/>
                </a:solidFill>
                <a:latin typeface="Söhne"/>
              </a:rPr>
              <a:t>patterns</a:t>
            </a:r>
            <a:r>
              <a:rPr lang="en-US" dirty="0">
                <a:solidFill>
                  <a:srgbClr val="D1D5DB"/>
                </a:solidFill>
                <a:latin typeface="Söhne"/>
              </a:rPr>
              <a:t> and </a:t>
            </a:r>
            <a:r>
              <a:rPr lang="en-US" dirty="0">
                <a:solidFill>
                  <a:schemeClr val="accent2"/>
                </a:solidFill>
                <a:latin typeface="Söhne"/>
              </a:rPr>
              <a:t>relationships</a:t>
            </a:r>
            <a:r>
              <a:rPr lang="en-US" dirty="0">
                <a:solidFill>
                  <a:srgbClr val="D1D5DB"/>
                </a:solidFill>
                <a:latin typeface="Söhne"/>
              </a:rPr>
              <a:t>.</a:t>
            </a:r>
            <a:endParaRPr lang="en-US" b="0" i="0" dirty="0">
              <a:solidFill>
                <a:srgbClr val="D1D5DB"/>
              </a:solidFill>
              <a:effectLst/>
              <a:latin typeface="Söhne"/>
            </a:endParaRPr>
          </a:p>
          <a:p>
            <a:pPr>
              <a:buFont typeface="Arial" panose="020B0604020202020204" pitchFamily="34" charset="0"/>
              <a:buChar char="•"/>
            </a:pPr>
            <a:endParaRPr lang="en-US" b="0" i="0" dirty="0">
              <a:solidFill>
                <a:srgbClr val="D1D5DB"/>
              </a:solidFill>
              <a:effectLst/>
              <a:latin typeface="Söhne"/>
            </a:endParaRPr>
          </a:p>
          <a:p>
            <a:pPr>
              <a:buFont typeface="Arial" panose="020B0604020202020204" pitchFamily="34" charset="0"/>
              <a:buChar char="•"/>
            </a:pPr>
            <a:r>
              <a:rPr lang="en-US" dirty="0">
                <a:solidFill>
                  <a:srgbClr val="D1D5DB"/>
                </a:solidFill>
                <a:latin typeface="Söhne"/>
              </a:rPr>
              <a:t>Descriptive analytics seeks to describe the phenomenon or outcome.</a:t>
            </a:r>
          </a:p>
          <a:p>
            <a:pPr>
              <a:buFont typeface="Arial" panose="020B0604020202020204" pitchFamily="34" charset="0"/>
              <a:buChar char="•"/>
            </a:pPr>
            <a:endParaRPr lang="en-US" b="0" i="0" dirty="0">
              <a:solidFill>
                <a:srgbClr val="D1D5DB"/>
              </a:solidFill>
              <a:effectLst/>
              <a:latin typeface="Söhne"/>
            </a:endParaRPr>
          </a:p>
          <a:p>
            <a:pPr>
              <a:buFont typeface="Arial" panose="020B0604020202020204" pitchFamily="34" charset="0"/>
              <a:buChar char="•"/>
            </a:pPr>
            <a:r>
              <a:rPr lang="en-US" dirty="0">
                <a:solidFill>
                  <a:srgbClr val="D1D5DB"/>
                </a:solidFill>
                <a:latin typeface="Söhne"/>
              </a:rPr>
              <a:t>The purpose of descriptive analytics is </a:t>
            </a:r>
            <a:r>
              <a:rPr lang="en-US" dirty="0">
                <a:solidFill>
                  <a:schemeClr val="accent2"/>
                </a:solidFill>
                <a:latin typeface="Söhne"/>
              </a:rPr>
              <a:t>to turn data into insights</a:t>
            </a:r>
            <a:r>
              <a:rPr lang="en-US" dirty="0">
                <a:solidFill>
                  <a:srgbClr val="D1D5DB"/>
                </a:solidFill>
                <a:latin typeface="Söhne"/>
              </a:rPr>
              <a:t>. It is used to understand what happened in the past </a:t>
            </a:r>
            <a:endParaRPr lang="en-GB" dirty="0"/>
          </a:p>
        </p:txBody>
      </p:sp>
      <p:sp>
        <p:nvSpPr>
          <p:cNvPr id="3" name="Title 2">
            <a:extLst>
              <a:ext uri="{FF2B5EF4-FFF2-40B4-BE49-F238E27FC236}">
                <a16:creationId xmlns:a16="http://schemas.microsoft.com/office/drawing/2014/main" id="{B73BDD36-0413-63EC-15B4-F92878428F16}"/>
              </a:ext>
            </a:extLst>
          </p:cNvPr>
          <p:cNvSpPr>
            <a:spLocks noGrp="1"/>
          </p:cNvSpPr>
          <p:nvPr>
            <p:ph type="ctrTitle"/>
          </p:nvPr>
        </p:nvSpPr>
        <p:spPr>
          <a:xfrm>
            <a:off x="1" y="1"/>
            <a:ext cx="5441576" cy="717176"/>
          </a:xfrm>
        </p:spPr>
        <p:txBody>
          <a:bodyPr/>
          <a:lstStyle/>
          <a:p>
            <a:r>
              <a:rPr lang="en-GB" sz="2400" b="1" i="0" dirty="0">
                <a:solidFill>
                  <a:schemeClr val="accent2"/>
                </a:solidFill>
                <a:effectLst/>
                <a:latin typeface="Share Tech" panose="020B0604020202020204" charset="0"/>
              </a:rPr>
              <a:t>Descriptive Analytics </a:t>
            </a:r>
            <a:r>
              <a:rPr lang="en-GB" sz="2400" b="1" dirty="0">
                <a:solidFill>
                  <a:schemeClr val="accent2"/>
                </a:solidFill>
                <a:latin typeface="Share Tech" panose="020B0604020202020204" charset="0"/>
              </a:rPr>
              <a:t>(What Happened)</a:t>
            </a:r>
            <a:r>
              <a:rPr lang="en-GB" sz="2400" b="1" i="0" dirty="0">
                <a:solidFill>
                  <a:schemeClr val="accent2"/>
                </a:solidFill>
                <a:effectLst/>
                <a:latin typeface="Share Tech" panose="020B0604020202020204" charset="0"/>
              </a:rPr>
              <a:t>:</a:t>
            </a:r>
            <a:endParaRPr lang="en-GB" sz="2400" dirty="0">
              <a:solidFill>
                <a:schemeClr val="accent2"/>
              </a:solidFill>
              <a:latin typeface="Share Tech" panose="020B0604020202020204" charset="0"/>
            </a:endParaRPr>
          </a:p>
        </p:txBody>
      </p:sp>
    </p:spTree>
    <p:extLst>
      <p:ext uri="{BB962C8B-B14F-4D97-AF65-F5344CB8AC3E}">
        <p14:creationId xmlns:p14="http://schemas.microsoft.com/office/powerpoint/2010/main" val="2659480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C489DC2D-6436-87A4-E63E-A79EB5E9DA24}"/>
              </a:ext>
            </a:extLst>
          </p:cNvPr>
          <p:cNvSpPr txBox="1"/>
          <p:nvPr/>
        </p:nvSpPr>
        <p:spPr>
          <a:xfrm>
            <a:off x="0" y="0"/>
            <a:ext cx="2567410"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2800" b="0" i="0" dirty="0">
                <a:solidFill>
                  <a:schemeClr val="accent2"/>
                </a:solidFill>
                <a:effectLst/>
                <a:latin typeface="Share Tech" panose="020B0604020202020204" charset="0"/>
              </a:rPr>
              <a:t>Pivot Table</a:t>
            </a:r>
          </a:p>
        </p:txBody>
      </p:sp>
      <p:pic>
        <p:nvPicPr>
          <p:cNvPr id="6" name="Picture 5" descr="A logo of a pivot table&#10;&#10;Description automatically generated">
            <a:extLst>
              <a:ext uri="{FF2B5EF4-FFF2-40B4-BE49-F238E27FC236}">
                <a16:creationId xmlns:a16="http://schemas.microsoft.com/office/drawing/2014/main" id="{A32CE35C-00C8-391E-69FF-7D63E71C5CE1}"/>
              </a:ext>
            </a:extLst>
          </p:cNvPr>
          <p:cNvPicPr>
            <a:picLocks noChangeAspect="1"/>
          </p:cNvPicPr>
          <p:nvPr/>
        </p:nvPicPr>
        <p:blipFill>
          <a:blip r:embed="rId2"/>
          <a:stretch>
            <a:fillRect/>
          </a:stretch>
        </p:blipFill>
        <p:spPr>
          <a:xfrm>
            <a:off x="2679310" y="2981675"/>
            <a:ext cx="869735" cy="88540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E9ACE5-8708-8987-9B59-877AFFB88F13}"/>
              </a:ext>
            </a:extLst>
          </p:cNvPr>
          <p:cNvPicPr>
            <a:picLocks noChangeAspect="1"/>
          </p:cNvPicPr>
          <p:nvPr/>
        </p:nvPicPr>
        <p:blipFill>
          <a:blip r:embed="rId3"/>
          <a:stretch>
            <a:fillRect/>
          </a:stretch>
        </p:blipFill>
        <p:spPr>
          <a:xfrm>
            <a:off x="3691717" y="329115"/>
            <a:ext cx="5347163" cy="2240561"/>
          </a:xfrm>
          <a:prstGeom prst="rect">
            <a:avLst/>
          </a:prstGeom>
        </p:spPr>
      </p:pic>
      <p:sp>
        <p:nvSpPr>
          <p:cNvPr id="8" name="TextBox 11">
            <a:extLst>
              <a:ext uri="{FF2B5EF4-FFF2-40B4-BE49-F238E27FC236}">
                <a16:creationId xmlns:a16="http://schemas.microsoft.com/office/drawing/2014/main" id="{E7052FB3-B3C3-DCB2-8C11-40058D3F9200}"/>
              </a:ext>
            </a:extLst>
          </p:cNvPr>
          <p:cNvSpPr txBox="1"/>
          <p:nvPr/>
        </p:nvSpPr>
        <p:spPr>
          <a:xfrm>
            <a:off x="247792" y="971551"/>
            <a:ext cx="2319618" cy="138499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0" i="0" dirty="0">
                <a:solidFill>
                  <a:schemeClr val="bg1"/>
                </a:solidFill>
                <a:effectLst/>
                <a:latin typeface="Maven Pro" panose="020B0604020202020204" charset="0"/>
              </a:rPr>
              <a:t>A </a:t>
            </a:r>
            <a:r>
              <a:rPr lang="en-US" b="1" i="0" dirty="0">
                <a:solidFill>
                  <a:schemeClr val="bg1"/>
                </a:solidFill>
                <a:effectLst/>
                <a:latin typeface="Maven Pro" panose="020B0604020202020204" charset="0"/>
              </a:rPr>
              <a:t>PivotTable</a:t>
            </a:r>
            <a:r>
              <a:rPr lang="en-US" b="0" i="0" dirty="0">
                <a:solidFill>
                  <a:schemeClr val="bg1"/>
                </a:solidFill>
                <a:effectLst/>
                <a:latin typeface="Maven Pro" panose="020B0604020202020204" charset="0"/>
              </a:rPr>
              <a:t> is a powerful tool to calculate, summarize, and analyze data that lets you see comparisons, patterns, and trends in your data.</a:t>
            </a:r>
            <a:endParaRPr lang="en-US" dirty="0">
              <a:solidFill>
                <a:schemeClr val="bg1"/>
              </a:solidFill>
              <a:latin typeface="Maven Pro" panose="020B0604020202020204" charset="0"/>
            </a:endParaRPr>
          </a:p>
        </p:txBody>
      </p:sp>
      <p:sp>
        <p:nvSpPr>
          <p:cNvPr id="9" name="TextBox 12">
            <a:extLst>
              <a:ext uri="{FF2B5EF4-FFF2-40B4-BE49-F238E27FC236}">
                <a16:creationId xmlns:a16="http://schemas.microsoft.com/office/drawing/2014/main" id="{843F25C1-8296-343F-EC20-DED392E22DA7}"/>
              </a:ext>
            </a:extLst>
          </p:cNvPr>
          <p:cNvSpPr txBox="1"/>
          <p:nvPr/>
        </p:nvSpPr>
        <p:spPr>
          <a:xfrm>
            <a:off x="302006" y="2505680"/>
            <a:ext cx="2184721" cy="160043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With Pivot Table you can count the number of times a feature happen or appear in the data using rows and columns</a:t>
            </a:r>
          </a:p>
          <a:p>
            <a:endParaRPr lang="en-US" dirty="0">
              <a:solidFill>
                <a:schemeClr val="bg1"/>
              </a:solidFill>
              <a:latin typeface="Maven Pro" panose="020B0604020202020204" charset="0"/>
            </a:endParaRPr>
          </a:p>
        </p:txBody>
      </p:sp>
      <p:pic>
        <p:nvPicPr>
          <p:cNvPr id="3" name="Picture 2">
            <a:extLst>
              <a:ext uri="{FF2B5EF4-FFF2-40B4-BE49-F238E27FC236}">
                <a16:creationId xmlns:a16="http://schemas.microsoft.com/office/drawing/2014/main" id="{CAD6F63F-12BE-4438-89F1-2D2BEEC0538C}"/>
              </a:ext>
            </a:extLst>
          </p:cNvPr>
          <p:cNvPicPr>
            <a:picLocks noChangeAspect="1"/>
          </p:cNvPicPr>
          <p:nvPr/>
        </p:nvPicPr>
        <p:blipFill>
          <a:blip r:embed="rId4"/>
          <a:stretch>
            <a:fillRect/>
          </a:stretch>
        </p:blipFill>
        <p:spPr>
          <a:xfrm>
            <a:off x="3804360" y="2922760"/>
            <a:ext cx="5121876" cy="1888639"/>
          </a:xfrm>
          <a:prstGeom prst="rect">
            <a:avLst/>
          </a:prstGeom>
        </p:spPr>
      </p:pic>
    </p:spTree>
    <p:extLst>
      <p:ext uri="{BB962C8B-B14F-4D97-AF65-F5344CB8AC3E}">
        <p14:creationId xmlns:p14="http://schemas.microsoft.com/office/powerpoint/2010/main" val="3769708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CA767690-B167-87E7-71C9-FB11A3C6955B}"/>
              </a:ext>
            </a:extLst>
          </p:cNvPr>
          <p:cNvSpPr>
            <a:spLocks noGrp="1"/>
          </p:cNvSpPr>
          <p:nvPr/>
        </p:nvSpPr>
        <p:spPr>
          <a:xfrm>
            <a:off x="372534" y="1438813"/>
            <a:ext cx="3738258" cy="29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dirty="0">
                <a:solidFill>
                  <a:schemeClr val="bg1"/>
                </a:solidFill>
                <a:latin typeface="Söhne"/>
              </a:rPr>
              <a:t>D</a:t>
            </a:r>
            <a:r>
              <a:rPr lang="en-US" b="0" i="0" dirty="0">
                <a:solidFill>
                  <a:schemeClr val="bg1"/>
                </a:solidFill>
                <a:effectLst/>
                <a:latin typeface="Söhne"/>
              </a:rPr>
              <a:t>ata visualization plays a crucial role in data analysis, decision-making, and communication. It transforms raw data into actionable insights, making information more accessible, understandable, and impactful across a wide range of domains</a:t>
            </a:r>
            <a:r>
              <a:rPr lang="en-US" b="0" i="0" dirty="0">
                <a:solidFill>
                  <a:srgbClr val="374151"/>
                </a:solidFill>
                <a:effectLst/>
                <a:latin typeface="Söhne"/>
              </a:rPr>
              <a:t>.</a:t>
            </a:r>
            <a:endParaRPr lang="ar-EG" dirty="0"/>
          </a:p>
        </p:txBody>
      </p:sp>
      <p:sp>
        <p:nvSpPr>
          <p:cNvPr id="10" name="Title 2">
            <a:extLst>
              <a:ext uri="{FF2B5EF4-FFF2-40B4-BE49-F238E27FC236}">
                <a16:creationId xmlns:a16="http://schemas.microsoft.com/office/drawing/2014/main" id="{11BA8454-2AAC-F814-0020-73F348EC5D56}"/>
              </a:ext>
            </a:extLst>
          </p:cNvPr>
          <p:cNvSpPr>
            <a:spLocks noGrp="1"/>
          </p:cNvSpPr>
          <p:nvPr/>
        </p:nvSpPr>
        <p:spPr>
          <a:xfrm>
            <a:off x="146186" y="95821"/>
            <a:ext cx="2982496" cy="800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solidFill>
                  <a:schemeClr val="accent2"/>
                </a:solidFill>
              </a:rPr>
              <a:t>Visualization</a:t>
            </a:r>
            <a:endParaRPr lang="ar-EG" dirty="0">
              <a:solidFill>
                <a:schemeClr val="accent2"/>
              </a:solidFill>
            </a:endParaRPr>
          </a:p>
        </p:txBody>
      </p:sp>
      <p:pic>
        <p:nvPicPr>
          <p:cNvPr id="11" name="Picture 10" descr="A screenshot of a computer">
            <a:extLst>
              <a:ext uri="{FF2B5EF4-FFF2-40B4-BE49-F238E27FC236}">
                <a16:creationId xmlns:a16="http://schemas.microsoft.com/office/drawing/2014/main" id="{63F3A8E0-9D89-598B-C9DD-624790425F27}"/>
              </a:ext>
            </a:extLst>
          </p:cNvPr>
          <p:cNvPicPr>
            <a:picLocks noChangeAspect="1"/>
          </p:cNvPicPr>
          <p:nvPr/>
        </p:nvPicPr>
        <p:blipFill rotWithShape="1">
          <a:blip r:embed="rId2"/>
          <a:srcRect l="3973" t="20969" r="52037" b="35746"/>
          <a:stretch/>
        </p:blipFill>
        <p:spPr>
          <a:xfrm>
            <a:off x="4529667" y="1251421"/>
            <a:ext cx="4241800" cy="3218458"/>
          </a:xfrm>
          <a:prstGeom prst="rect">
            <a:avLst/>
          </a:prstGeom>
        </p:spPr>
      </p:pic>
    </p:spTree>
    <p:extLst>
      <p:ext uri="{BB962C8B-B14F-4D97-AF65-F5344CB8AC3E}">
        <p14:creationId xmlns:p14="http://schemas.microsoft.com/office/powerpoint/2010/main" val="4258865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2AB11C3E-124B-CEDF-AE7D-CC3EDB5C49DC}"/>
              </a:ext>
            </a:extLst>
          </p:cNvPr>
          <p:cNvPicPr>
            <a:picLocks noChangeAspect="1"/>
          </p:cNvPicPr>
          <p:nvPr/>
        </p:nvPicPr>
        <p:blipFill rotWithShape="1">
          <a:blip r:embed="rId2"/>
          <a:srcRect l="41797" t="10356" r="775" b="5432"/>
          <a:stretch/>
        </p:blipFill>
        <p:spPr>
          <a:xfrm>
            <a:off x="5870706" y="87923"/>
            <a:ext cx="3158197" cy="2335238"/>
          </a:xfrm>
          <a:prstGeom prst="rect">
            <a:avLst/>
          </a:prstGeom>
        </p:spPr>
      </p:pic>
      <p:pic>
        <p:nvPicPr>
          <p:cNvPr id="5" name="Picture 4" descr="A screenshot of a computer">
            <a:extLst>
              <a:ext uri="{FF2B5EF4-FFF2-40B4-BE49-F238E27FC236}">
                <a16:creationId xmlns:a16="http://schemas.microsoft.com/office/drawing/2014/main" id="{99916503-3AD2-C618-2869-EC5BD5D0B5BF}"/>
              </a:ext>
            </a:extLst>
          </p:cNvPr>
          <p:cNvPicPr>
            <a:picLocks noChangeAspect="1"/>
          </p:cNvPicPr>
          <p:nvPr/>
        </p:nvPicPr>
        <p:blipFill rotWithShape="1">
          <a:blip r:embed="rId3"/>
          <a:srcRect l="41729" t="11070" r="876" b="6234"/>
          <a:stretch/>
        </p:blipFill>
        <p:spPr>
          <a:xfrm>
            <a:off x="5870707" y="2533064"/>
            <a:ext cx="3158196" cy="2522514"/>
          </a:xfrm>
          <a:prstGeom prst="rect">
            <a:avLst/>
          </a:prstGeom>
        </p:spPr>
      </p:pic>
      <p:pic>
        <p:nvPicPr>
          <p:cNvPr id="6" name="Picture 5" descr="A screenshot of a number&#10;&#10;Description automatically generated">
            <a:extLst>
              <a:ext uri="{FF2B5EF4-FFF2-40B4-BE49-F238E27FC236}">
                <a16:creationId xmlns:a16="http://schemas.microsoft.com/office/drawing/2014/main" id="{8B667CB5-0F00-F1E4-B892-49099008FF5A}"/>
              </a:ext>
            </a:extLst>
          </p:cNvPr>
          <p:cNvPicPr>
            <a:picLocks noChangeAspect="1"/>
          </p:cNvPicPr>
          <p:nvPr/>
        </p:nvPicPr>
        <p:blipFill>
          <a:blip r:embed="rId4"/>
          <a:stretch>
            <a:fillRect/>
          </a:stretch>
        </p:blipFill>
        <p:spPr>
          <a:xfrm>
            <a:off x="2955397" y="4313495"/>
            <a:ext cx="2810267" cy="581106"/>
          </a:xfrm>
          <a:prstGeom prst="rect">
            <a:avLst/>
          </a:prstGeom>
        </p:spPr>
      </p:pic>
      <p:pic>
        <p:nvPicPr>
          <p:cNvPr id="7" name="Picture 6" descr="A number and a number with numbers&#10;&#10;Description automatically generated with medium confidence">
            <a:extLst>
              <a:ext uri="{FF2B5EF4-FFF2-40B4-BE49-F238E27FC236}">
                <a16:creationId xmlns:a16="http://schemas.microsoft.com/office/drawing/2014/main" id="{BE9A2AE1-8DB4-FD0C-DEC8-651C0B61C8F7}"/>
              </a:ext>
            </a:extLst>
          </p:cNvPr>
          <p:cNvPicPr>
            <a:picLocks noChangeAspect="1"/>
          </p:cNvPicPr>
          <p:nvPr/>
        </p:nvPicPr>
        <p:blipFill>
          <a:blip r:embed="rId5"/>
          <a:stretch>
            <a:fillRect/>
          </a:stretch>
        </p:blipFill>
        <p:spPr>
          <a:xfrm>
            <a:off x="2958110" y="2980297"/>
            <a:ext cx="2804839" cy="581106"/>
          </a:xfrm>
          <a:prstGeom prst="rect">
            <a:avLst/>
          </a:prstGeom>
        </p:spPr>
      </p:pic>
      <p:pic>
        <p:nvPicPr>
          <p:cNvPr id="8" name="Picture 7" descr="A white background with black numbers&#10;&#10;Description automatically generated">
            <a:extLst>
              <a:ext uri="{FF2B5EF4-FFF2-40B4-BE49-F238E27FC236}">
                <a16:creationId xmlns:a16="http://schemas.microsoft.com/office/drawing/2014/main" id="{202D684C-4DBC-56CE-50FD-A4D3C4C5B04C}"/>
              </a:ext>
            </a:extLst>
          </p:cNvPr>
          <p:cNvPicPr>
            <a:picLocks noChangeAspect="1"/>
          </p:cNvPicPr>
          <p:nvPr/>
        </p:nvPicPr>
        <p:blipFill>
          <a:blip r:embed="rId6"/>
          <a:stretch>
            <a:fillRect/>
          </a:stretch>
        </p:blipFill>
        <p:spPr>
          <a:xfrm>
            <a:off x="2955397" y="3668144"/>
            <a:ext cx="2810267" cy="581106"/>
          </a:xfrm>
          <a:prstGeom prst="rect">
            <a:avLst/>
          </a:prstGeom>
        </p:spPr>
      </p:pic>
      <p:pic>
        <p:nvPicPr>
          <p:cNvPr id="9" name="Picture 8" descr="A white rectangular object with black text&#10;&#10;Description automatically generated">
            <a:extLst>
              <a:ext uri="{FF2B5EF4-FFF2-40B4-BE49-F238E27FC236}">
                <a16:creationId xmlns:a16="http://schemas.microsoft.com/office/drawing/2014/main" id="{BC8596D0-36B3-CEDF-68CF-741C8662529C}"/>
              </a:ext>
            </a:extLst>
          </p:cNvPr>
          <p:cNvPicPr>
            <a:picLocks noChangeAspect="1"/>
          </p:cNvPicPr>
          <p:nvPr/>
        </p:nvPicPr>
        <p:blipFill>
          <a:blip r:embed="rId7"/>
          <a:stretch>
            <a:fillRect/>
          </a:stretch>
        </p:blipFill>
        <p:spPr>
          <a:xfrm>
            <a:off x="2955397" y="185680"/>
            <a:ext cx="2791215" cy="62873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FD392A0-76CC-EFFE-5DF0-4BF14DBFDF58}"/>
              </a:ext>
            </a:extLst>
          </p:cNvPr>
          <p:cNvPicPr>
            <a:picLocks noChangeAspect="1"/>
          </p:cNvPicPr>
          <p:nvPr/>
        </p:nvPicPr>
        <p:blipFill>
          <a:blip r:embed="rId8"/>
          <a:stretch>
            <a:fillRect/>
          </a:stretch>
        </p:blipFill>
        <p:spPr>
          <a:xfrm>
            <a:off x="2944985" y="1628047"/>
            <a:ext cx="2705478" cy="600159"/>
          </a:xfrm>
          <a:prstGeom prst="rect">
            <a:avLst/>
          </a:prstGeom>
        </p:spPr>
      </p:pic>
      <p:pic>
        <p:nvPicPr>
          <p:cNvPr id="11" name="Picture 10" descr="A white rectangular object with black text&#10;&#10;Description automatically generated">
            <a:extLst>
              <a:ext uri="{FF2B5EF4-FFF2-40B4-BE49-F238E27FC236}">
                <a16:creationId xmlns:a16="http://schemas.microsoft.com/office/drawing/2014/main" id="{FE868CE6-D086-3D9E-0A3D-B748D10E1B3B}"/>
              </a:ext>
            </a:extLst>
          </p:cNvPr>
          <p:cNvPicPr>
            <a:picLocks noChangeAspect="1"/>
          </p:cNvPicPr>
          <p:nvPr/>
        </p:nvPicPr>
        <p:blipFill>
          <a:blip r:embed="rId9"/>
          <a:stretch>
            <a:fillRect/>
          </a:stretch>
        </p:blipFill>
        <p:spPr>
          <a:xfrm>
            <a:off x="123108" y="2762663"/>
            <a:ext cx="2686425" cy="647790"/>
          </a:xfrm>
          <a:prstGeom prst="rect">
            <a:avLst/>
          </a:prstGeom>
        </p:spPr>
      </p:pic>
      <p:pic>
        <p:nvPicPr>
          <p:cNvPr id="12" name="Picture 11" descr="A close up of a number&#10;&#10;Description automatically generated">
            <a:extLst>
              <a:ext uri="{FF2B5EF4-FFF2-40B4-BE49-F238E27FC236}">
                <a16:creationId xmlns:a16="http://schemas.microsoft.com/office/drawing/2014/main" id="{A133151A-02B8-7C69-0E52-30E6A0770E31}"/>
              </a:ext>
            </a:extLst>
          </p:cNvPr>
          <p:cNvPicPr>
            <a:picLocks noChangeAspect="1"/>
          </p:cNvPicPr>
          <p:nvPr/>
        </p:nvPicPr>
        <p:blipFill>
          <a:blip r:embed="rId10"/>
          <a:stretch>
            <a:fillRect/>
          </a:stretch>
        </p:blipFill>
        <p:spPr>
          <a:xfrm>
            <a:off x="2955397" y="931171"/>
            <a:ext cx="2743583" cy="58110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E5B4968-4013-CB5D-3669-E82B62F7AD75}"/>
              </a:ext>
            </a:extLst>
          </p:cNvPr>
          <p:cNvPicPr>
            <a:picLocks noChangeAspect="1"/>
          </p:cNvPicPr>
          <p:nvPr/>
        </p:nvPicPr>
        <p:blipFill>
          <a:blip r:embed="rId11"/>
          <a:stretch>
            <a:fillRect/>
          </a:stretch>
        </p:blipFill>
        <p:spPr>
          <a:xfrm>
            <a:off x="85003" y="3561403"/>
            <a:ext cx="2762636" cy="61921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B242B79-B016-339C-0F21-D80CC03AC9C2}"/>
              </a:ext>
            </a:extLst>
          </p:cNvPr>
          <p:cNvPicPr>
            <a:picLocks noChangeAspect="1"/>
          </p:cNvPicPr>
          <p:nvPr/>
        </p:nvPicPr>
        <p:blipFill>
          <a:blip r:embed="rId12"/>
          <a:stretch>
            <a:fillRect/>
          </a:stretch>
        </p:blipFill>
        <p:spPr>
          <a:xfrm>
            <a:off x="67464" y="4331564"/>
            <a:ext cx="2772162" cy="600159"/>
          </a:xfrm>
          <a:prstGeom prst="rect">
            <a:avLst/>
          </a:prstGeom>
        </p:spPr>
      </p:pic>
      <p:sp>
        <p:nvSpPr>
          <p:cNvPr id="2" name="TextBox 1">
            <a:extLst>
              <a:ext uri="{FF2B5EF4-FFF2-40B4-BE49-F238E27FC236}">
                <a16:creationId xmlns:a16="http://schemas.microsoft.com/office/drawing/2014/main" id="{F8525AA7-15A0-1961-11C4-C15E1130BF17}"/>
              </a:ext>
            </a:extLst>
          </p:cNvPr>
          <p:cNvSpPr txBox="1"/>
          <p:nvPr/>
        </p:nvSpPr>
        <p:spPr>
          <a:xfrm>
            <a:off x="245421" y="979388"/>
            <a:ext cx="2057400"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ngal Pro" panose="00000500000000000000" pitchFamily="2" charset="0"/>
                <a:cs typeface="Mangal Pro" panose="00000500000000000000" pitchFamily="2" charset="0"/>
              </a:rPr>
              <a:t>Show the number of frequency for every feature in bar graphs</a:t>
            </a:r>
          </a:p>
        </p:txBody>
      </p:sp>
      <p:sp>
        <p:nvSpPr>
          <p:cNvPr id="15" name="TextBox 14">
            <a:extLst>
              <a:ext uri="{FF2B5EF4-FFF2-40B4-BE49-F238E27FC236}">
                <a16:creationId xmlns:a16="http://schemas.microsoft.com/office/drawing/2014/main" id="{04E4386A-5922-D439-C253-B189A96DAA07}"/>
              </a:ext>
            </a:extLst>
          </p:cNvPr>
          <p:cNvSpPr txBox="1"/>
          <p:nvPr/>
        </p:nvSpPr>
        <p:spPr>
          <a:xfrm>
            <a:off x="245421" y="211777"/>
            <a:ext cx="2283770" cy="461665"/>
          </a:xfrm>
          <a:prstGeom prst="rect">
            <a:avLst/>
          </a:prstGeom>
          <a:noFill/>
        </p:spPr>
        <p:txBody>
          <a:bodyPr wrap="square">
            <a:spAutoFit/>
          </a:bodyPr>
          <a:lstStyle/>
          <a:p>
            <a:r>
              <a:rPr lang="en-US" sz="2400" dirty="0">
                <a:solidFill>
                  <a:schemeClr val="accent2"/>
                </a:solidFill>
                <a:effectLst/>
                <a:latin typeface="Share Tech" panose="020B0604020202020204" charset="0"/>
                <a:cs typeface="Rod" panose="020F0502020204030204" pitchFamily="49" charset="-79"/>
              </a:rPr>
              <a:t>Distributions</a:t>
            </a:r>
            <a:endParaRPr lang="en-US" sz="1800" dirty="0"/>
          </a:p>
        </p:txBody>
      </p:sp>
    </p:spTree>
    <p:extLst>
      <p:ext uri="{BB962C8B-B14F-4D97-AF65-F5344CB8AC3E}">
        <p14:creationId xmlns:p14="http://schemas.microsoft.com/office/powerpoint/2010/main" val="141882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B3D172F8-D191-BB59-5F82-8072FAC380FE}"/>
              </a:ext>
            </a:extLst>
          </p:cNvPr>
          <p:cNvSpPr>
            <a:spLocks noGrp="1"/>
          </p:cNvSpPr>
          <p:nvPr/>
        </p:nvSpPr>
        <p:spPr>
          <a:xfrm>
            <a:off x="85725" y="876300"/>
            <a:ext cx="3855959" cy="3857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b="0" i="0" dirty="0">
                <a:solidFill>
                  <a:schemeClr val="bg1"/>
                </a:solidFill>
                <a:effectLst/>
                <a:latin typeface="Georgia" panose="02040502050405020303" pitchFamily="18" charset="0"/>
              </a:rPr>
              <a:t>The </a:t>
            </a:r>
            <a:r>
              <a:rPr lang="en-US" b="1" i="0" dirty="0">
                <a:solidFill>
                  <a:schemeClr val="bg1"/>
                </a:solidFill>
                <a:effectLst/>
                <a:latin typeface="Georgia" panose="02040502050405020303" pitchFamily="18" charset="0"/>
              </a:rPr>
              <a:t>Feature Statistics</a:t>
            </a:r>
            <a:r>
              <a:rPr lang="en-US" b="0" i="0" dirty="0">
                <a:solidFill>
                  <a:schemeClr val="bg1"/>
                </a:solidFill>
                <a:effectLst/>
                <a:latin typeface="Georgia" panose="02040502050405020303" pitchFamily="18" charset="0"/>
              </a:rPr>
              <a:t> widget provides a quick way to inspect and find interesting features </a:t>
            </a:r>
          </a:p>
          <a:p>
            <a:pPr marL="114300" indent="0">
              <a:buNone/>
            </a:pPr>
            <a:r>
              <a:rPr lang="en-US" dirty="0">
                <a:solidFill>
                  <a:schemeClr val="bg1"/>
                </a:solidFill>
                <a:latin typeface="Georgia" panose="02040502050405020303" pitchFamily="18" charset="0"/>
              </a:rPr>
              <a:t>      </a:t>
            </a:r>
            <a:r>
              <a:rPr lang="en-US" b="0" i="0" dirty="0">
                <a:solidFill>
                  <a:schemeClr val="bg1"/>
                </a:solidFill>
                <a:effectLst/>
                <a:latin typeface="Georgia" panose="02040502050405020303" pitchFamily="18" charset="0"/>
              </a:rPr>
              <a:t>in a given data set</a:t>
            </a:r>
            <a:r>
              <a:rPr lang="en-US" b="0" i="0" dirty="0">
                <a:solidFill>
                  <a:schemeClr val="accent2"/>
                </a:solidFill>
                <a:effectLst/>
                <a:latin typeface="Georgia" panose="02040502050405020303" pitchFamily="18" charset="0"/>
              </a:rPr>
              <a:t>.</a:t>
            </a:r>
          </a:p>
          <a:p>
            <a:pPr marL="114300" indent="0">
              <a:buNone/>
            </a:pPr>
            <a:endParaRPr lang="en-US" b="0" i="0" dirty="0">
              <a:solidFill>
                <a:schemeClr val="accent2"/>
              </a:solidFill>
              <a:effectLst/>
              <a:latin typeface="Georgia" panose="02040502050405020303" pitchFamily="18" charset="0"/>
            </a:endParaRPr>
          </a:p>
          <a:p>
            <a:r>
              <a:rPr lang="en-US" b="0" i="0" dirty="0">
                <a:solidFill>
                  <a:schemeClr val="bg1"/>
                </a:solidFill>
                <a:effectLst/>
                <a:latin typeface="Söhne"/>
              </a:rPr>
              <a:t>feature statistics are essential for gaining insights into data, detecting patterns, and making informed decisions during the data analysis and modeling processes</a:t>
            </a:r>
            <a:r>
              <a:rPr lang="en-US" b="0" i="0" dirty="0">
                <a:solidFill>
                  <a:srgbClr val="374151"/>
                </a:solidFill>
                <a:effectLst/>
                <a:latin typeface="Söhne"/>
              </a:rPr>
              <a:t>.</a:t>
            </a:r>
            <a:endParaRPr lang="ar-EG" dirty="0">
              <a:solidFill>
                <a:schemeClr val="accent2"/>
              </a:solidFill>
            </a:endParaRPr>
          </a:p>
        </p:txBody>
      </p:sp>
      <p:sp>
        <p:nvSpPr>
          <p:cNvPr id="5" name="Title 2">
            <a:extLst>
              <a:ext uri="{FF2B5EF4-FFF2-40B4-BE49-F238E27FC236}">
                <a16:creationId xmlns:a16="http://schemas.microsoft.com/office/drawing/2014/main" id="{325AD457-3F5B-357F-D733-E4D91E41B5C7}"/>
              </a:ext>
            </a:extLst>
          </p:cNvPr>
          <p:cNvSpPr>
            <a:spLocks noGrp="1"/>
          </p:cNvSpPr>
          <p:nvPr/>
        </p:nvSpPr>
        <p:spPr>
          <a:xfrm>
            <a:off x="210160" y="129278"/>
            <a:ext cx="3061957" cy="6596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solidFill>
                  <a:schemeClr val="accent2"/>
                </a:solidFill>
              </a:rPr>
              <a:t>Feature Statistics</a:t>
            </a:r>
            <a:endParaRPr lang="ar-EG" dirty="0">
              <a:solidFill>
                <a:schemeClr val="accent2"/>
              </a:solidFill>
            </a:endParaRPr>
          </a:p>
        </p:txBody>
      </p:sp>
      <p:pic>
        <p:nvPicPr>
          <p:cNvPr id="3" name="Picture 2" descr="A screenshot of a computer&#10;&#10;Description automatically generated">
            <a:extLst>
              <a:ext uri="{FF2B5EF4-FFF2-40B4-BE49-F238E27FC236}">
                <a16:creationId xmlns:a16="http://schemas.microsoft.com/office/drawing/2014/main" id="{C06F5D19-05E0-1F0F-D803-6ABC2B200890}"/>
              </a:ext>
            </a:extLst>
          </p:cNvPr>
          <p:cNvPicPr>
            <a:picLocks noChangeAspect="1"/>
          </p:cNvPicPr>
          <p:nvPr/>
        </p:nvPicPr>
        <p:blipFill>
          <a:blip r:embed="rId2"/>
          <a:stretch>
            <a:fillRect/>
          </a:stretch>
        </p:blipFill>
        <p:spPr>
          <a:xfrm>
            <a:off x="3846434" y="244580"/>
            <a:ext cx="5202315" cy="4757579"/>
          </a:xfrm>
          <a:prstGeom prst="rect">
            <a:avLst/>
          </a:prstGeom>
        </p:spPr>
      </p:pic>
    </p:spTree>
    <p:extLst>
      <p:ext uri="{BB962C8B-B14F-4D97-AF65-F5344CB8AC3E}">
        <p14:creationId xmlns:p14="http://schemas.microsoft.com/office/powerpoint/2010/main" val="155431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584366-AD9D-02BE-DFBA-B5B773353A87}"/>
              </a:ext>
            </a:extLst>
          </p:cNvPr>
          <p:cNvSpPr>
            <a:spLocks noGrp="1"/>
          </p:cNvSpPr>
          <p:nvPr/>
        </p:nvSpPr>
        <p:spPr>
          <a:xfrm>
            <a:off x="85343" y="1092094"/>
            <a:ext cx="6611291" cy="21800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en-US" sz="1800" dirty="0"/>
              <a:t>-Identify - RCA root cause Analysis</a:t>
            </a:r>
          </a:p>
          <a:p>
            <a:pPr algn="l"/>
            <a:br>
              <a:rPr lang="en-US" sz="1800" dirty="0"/>
            </a:br>
            <a:r>
              <a:rPr lang="en-US" sz="1800" dirty="0"/>
              <a:t>-Explain “why” things are happening</a:t>
            </a:r>
          </a:p>
          <a:p>
            <a:pPr algn="l"/>
            <a:br>
              <a:rPr lang="en-US" sz="1800" dirty="0"/>
            </a:br>
            <a:r>
              <a:rPr lang="en-US" sz="1800" dirty="0"/>
              <a:t>-Helps  to troubleshoot the issue </a:t>
            </a:r>
            <a:br>
              <a:rPr lang="en-US" sz="1800" dirty="0"/>
            </a:br>
            <a:endParaRPr lang="en-US" sz="1800" dirty="0"/>
          </a:p>
        </p:txBody>
      </p:sp>
      <p:sp>
        <p:nvSpPr>
          <p:cNvPr id="5" name="Title 7">
            <a:extLst>
              <a:ext uri="{FF2B5EF4-FFF2-40B4-BE49-F238E27FC236}">
                <a16:creationId xmlns:a16="http://schemas.microsoft.com/office/drawing/2014/main" id="{F9E124F0-C0C5-CB63-56C5-4DA5A8641534}"/>
              </a:ext>
            </a:extLst>
          </p:cNvPr>
          <p:cNvSpPr>
            <a:spLocks noGrp="1"/>
          </p:cNvSpPr>
          <p:nvPr/>
        </p:nvSpPr>
        <p:spPr>
          <a:xfrm>
            <a:off x="85344" y="0"/>
            <a:ext cx="6544055" cy="819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solidFill>
                  <a:schemeClr val="accent2"/>
                </a:solidFill>
              </a:rPr>
              <a:t> Diagnostic Analytics(Why Happened)</a:t>
            </a:r>
          </a:p>
        </p:txBody>
      </p:sp>
    </p:spTree>
    <p:extLst>
      <p:ext uri="{BB962C8B-B14F-4D97-AF65-F5344CB8AC3E}">
        <p14:creationId xmlns:p14="http://schemas.microsoft.com/office/powerpoint/2010/main" val="680726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292B279-9A38-CCEA-38A1-AE22F8E61140}"/>
              </a:ext>
            </a:extLst>
          </p:cNvPr>
          <p:cNvSpPr>
            <a:spLocks noGrp="1"/>
          </p:cNvSpPr>
          <p:nvPr/>
        </p:nvSpPr>
        <p:spPr>
          <a:xfrm>
            <a:off x="140566" y="869576"/>
            <a:ext cx="5206134" cy="3404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sz="1800" dirty="0">
                <a:solidFill>
                  <a:schemeClr val="bg1"/>
                </a:solidFill>
                <a:effectLst/>
                <a:latin typeface="Segoe UI" panose="020B0502040204020203" pitchFamily="34" charset="0"/>
                <a:ea typeface="Calibri" panose="020F0502020204030204" pitchFamily="34" charset="0"/>
              </a:rPr>
              <a:t>Box plots are commonly used in various situations to visually represent the distribution and key statistical measures of a dataset</a:t>
            </a:r>
          </a:p>
          <a:p>
            <a:endParaRPr lang="en-US" dirty="0">
              <a:solidFill>
                <a:schemeClr val="bg1"/>
              </a:solidFill>
              <a:latin typeface="Segoe UI" panose="020B0502040204020203" pitchFamily="34" charset="0"/>
            </a:endParaRPr>
          </a:p>
          <a:p>
            <a:pPr marL="114300" indent="0">
              <a:buNone/>
            </a:pPr>
            <a:r>
              <a:rPr lang="en-US" sz="2000" dirty="0">
                <a:solidFill>
                  <a:schemeClr val="accent2"/>
                </a:solidFill>
                <a:latin typeface="Segoe UI" panose="020B0502040204020203" pitchFamily="34" charset="0"/>
              </a:rPr>
              <a:t>Relationship between node-caps and class.</a:t>
            </a:r>
          </a:p>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 chi-square test </a:t>
            </a:r>
            <a:r>
              <a:rPr lang="en-US" dirty="0">
                <a:solidFill>
                  <a:schemeClr val="bg1"/>
                </a:solidFill>
                <a:latin typeface="Segoe UI" panose="020B0502040204020203" pitchFamily="34" charset="0"/>
              </a:rPr>
              <a:t>to determine the relationship </a:t>
            </a:r>
            <a:r>
              <a:rPr lang="en-US" b="0" i="0" dirty="0">
                <a:solidFill>
                  <a:schemeClr val="bg1"/>
                </a:solidFill>
                <a:effectLst/>
                <a:latin typeface="Söhne"/>
              </a:rPr>
              <a:t>between two categorical variables.</a:t>
            </a:r>
            <a:endParaRPr lang="en-US" dirty="0">
              <a:solidFill>
                <a:schemeClr val="bg1"/>
              </a:solidFill>
              <a:latin typeface="Segoe UI" panose="020B0502040204020203" pitchFamily="34" charset="0"/>
            </a:endParaRPr>
          </a:p>
          <a:p>
            <a:r>
              <a:rPr lang="en-US" dirty="0">
                <a:solidFill>
                  <a:schemeClr val="bg1"/>
                </a:solidFill>
              </a:rPr>
              <a:t>P=0.000 &lt; 0.05 ,then there is a relation between them.</a:t>
            </a:r>
            <a:endParaRPr lang="ar-EG" dirty="0">
              <a:solidFill>
                <a:schemeClr val="bg1"/>
              </a:solidFill>
            </a:endParaRPr>
          </a:p>
        </p:txBody>
      </p:sp>
      <p:sp>
        <p:nvSpPr>
          <p:cNvPr id="5" name="Title 2">
            <a:extLst>
              <a:ext uri="{FF2B5EF4-FFF2-40B4-BE49-F238E27FC236}">
                <a16:creationId xmlns:a16="http://schemas.microsoft.com/office/drawing/2014/main" id="{06E8D9D9-D386-FFA9-CC81-1004B1055555}"/>
              </a:ext>
            </a:extLst>
          </p:cNvPr>
          <p:cNvSpPr>
            <a:spLocks noGrp="1"/>
          </p:cNvSpPr>
          <p:nvPr/>
        </p:nvSpPr>
        <p:spPr>
          <a:xfrm>
            <a:off x="38966" y="108782"/>
            <a:ext cx="2829740" cy="7607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solidFill>
                  <a:schemeClr val="accent2"/>
                </a:solidFill>
              </a:rPr>
              <a:t>Box Plot</a:t>
            </a:r>
            <a:endParaRPr lang="ar-EG" dirty="0">
              <a:solidFill>
                <a:schemeClr val="accent2"/>
              </a:solidFill>
            </a:endParaRPr>
          </a:p>
        </p:txBody>
      </p:sp>
      <p:pic>
        <p:nvPicPr>
          <p:cNvPr id="6" name="Picture 5" descr="A screenshot of a computer">
            <a:extLst>
              <a:ext uri="{FF2B5EF4-FFF2-40B4-BE49-F238E27FC236}">
                <a16:creationId xmlns:a16="http://schemas.microsoft.com/office/drawing/2014/main" id="{313E3B11-3436-A047-D243-16B7E5EF4969}"/>
              </a:ext>
            </a:extLst>
          </p:cNvPr>
          <p:cNvPicPr>
            <a:picLocks noChangeAspect="1"/>
          </p:cNvPicPr>
          <p:nvPr/>
        </p:nvPicPr>
        <p:blipFill>
          <a:blip r:embed="rId2"/>
          <a:stretch>
            <a:fillRect/>
          </a:stretch>
        </p:blipFill>
        <p:spPr>
          <a:xfrm>
            <a:off x="5491205" y="1754552"/>
            <a:ext cx="3426504" cy="2436447"/>
          </a:xfrm>
          <a:prstGeom prst="rect">
            <a:avLst/>
          </a:prstGeom>
        </p:spPr>
      </p:pic>
    </p:spTree>
    <p:extLst>
      <p:ext uri="{BB962C8B-B14F-4D97-AF65-F5344CB8AC3E}">
        <p14:creationId xmlns:p14="http://schemas.microsoft.com/office/powerpoint/2010/main" val="1159540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C4D92-61F7-4B4B-0157-6D8809162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758" y="68602"/>
            <a:ext cx="2038349"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D76F4FC4-BDD9-12F9-516B-B887E1ACD6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250"/>
          <a:stretch/>
        </p:blipFill>
        <p:spPr bwMode="auto">
          <a:xfrm>
            <a:off x="6488907" y="2269998"/>
            <a:ext cx="2229791" cy="2229791"/>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81946B8-3A87-82C2-01C3-0B59C3A276CD}"/>
              </a:ext>
            </a:extLst>
          </p:cNvPr>
          <p:cNvSpPr>
            <a:spLocks noGrp="1"/>
          </p:cNvSpPr>
          <p:nvPr/>
        </p:nvSpPr>
        <p:spPr>
          <a:xfrm>
            <a:off x="174184" y="99463"/>
            <a:ext cx="4235824" cy="8023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r>
              <a:rPr lang="en-US" sz="2800" b="1" dirty="0">
                <a:solidFill>
                  <a:schemeClr val="accent2"/>
                </a:solidFill>
              </a:rPr>
              <a:t>Prepared by:</a:t>
            </a:r>
          </a:p>
        </p:txBody>
      </p:sp>
      <p:sp>
        <p:nvSpPr>
          <p:cNvPr id="7" name="Subtitle 2">
            <a:extLst>
              <a:ext uri="{FF2B5EF4-FFF2-40B4-BE49-F238E27FC236}">
                <a16:creationId xmlns:a16="http://schemas.microsoft.com/office/drawing/2014/main" id="{0BFEC572-F96A-C5B5-142E-1775103ECE9D}"/>
              </a:ext>
            </a:extLst>
          </p:cNvPr>
          <p:cNvSpPr>
            <a:spLocks noGrp="1"/>
          </p:cNvSpPr>
          <p:nvPr/>
        </p:nvSpPr>
        <p:spPr>
          <a:xfrm>
            <a:off x="88678" y="1181100"/>
            <a:ext cx="5334000" cy="39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lnSpc>
                <a:spcPct val="150000"/>
              </a:lnSpc>
            </a:pPr>
            <a:r>
              <a:rPr lang="en-US" b="1" dirty="0"/>
              <a:t>1-Alaa Ibrahim Amin                           20-01771</a:t>
            </a:r>
          </a:p>
          <a:p>
            <a:pPr marL="114300" indent="0" algn="l">
              <a:lnSpc>
                <a:spcPct val="150000"/>
              </a:lnSpc>
            </a:pPr>
            <a:r>
              <a:rPr lang="en-US" b="1" dirty="0"/>
              <a:t>2-Amira Mohamed Ahmed                20-01740</a:t>
            </a:r>
          </a:p>
          <a:p>
            <a:pPr marL="114300" indent="0" algn="l">
              <a:lnSpc>
                <a:spcPct val="150000"/>
              </a:lnSpc>
            </a:pPr>
            <a:r>
              <a:rPr lang="en-US" b="1" dirty="0"/>
              <a:t>3-Alaa Abdelhady  Zaky                     20-01773</a:t>
            </a:r>
          </a:p>
          <a:p>
            <a:pPr marL="114300" indent="0" algn="l">
              <a:lnSpc>
                <a:spcPct val="150000"/>
              </a:lnSpc>
            </a:pPr>
            <a:r>
              <a:rPr lang="en-US" b="1" dirty="0"/>
              <a:t>4-Abdelmeseeh Talaat  Fekry           20-01943</a:t>
            </a:r>
          </a:p>
          <a:p>
            <a:pPr marL="114300" indent="0" algn="l">
              <a:lnSpc>
                <a:spcPct val="150000"/>
              </a:lnSpc>
            </a:pPr>
            <a:r>
              <a:rPr lang="en-US" b="1" dirty="0"/>
              <a:t>5-Kirolos Elkomos Rofieal                 20-00741</a:t>
            </a:r>
          </a:p>
          <a:p>
            <a:pPr marL="114300" indent="0" algn="l">
              <a:lnSpc>
                <a:spcPct val="150000"/>
              </a:lnSpc>
            </a:pPr>
            <a:r>
              <a:rPr lang="en-US" b="1" dirty="0"/>
              <a:t>6-Aya Ali El Sayed                              20-01775</a:t>
            </a:r>
          </a:p>
          <a:p>
            <a:pPr algn="l">
              <a:lnSpc>
                <a:spcPct val="150000"/>
              </a:lnSpc>
            </a:pPr>
            <a:r>
              <a:rPr lang="en-US" b="1" dirty="0"/>
              <a:t>7-Haidy Mohamed Abu El-</a:t>
            </a:r>
            <a:r>
              <a:rPr lang="en-US" b="1" dirty="0" err="1"/>
              <a:t>safa</a:t>
            </a:r>
            <a:r>
              <a:rPr lang="en-US" b="1" dirty="0"/>
              <a:t>         20-01669</a:t>
            </a:r>
          </a:p>
        </p:txBody>
      </p:sp>
    </p:spTree>
    <p:extLst>
      <p:ext uri="{BB962C8B-B14F-4D97-AF65-F5344CB8AC3E}">
        <p14:creationId xmlns:p14="http://schemas.microsoft.com/office/powerpoint/2010/main" val="894125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BD3DE-9A54-D8A4-3E14-F931B21970B1}"/>
              </a:ext>
            </a:extLst>
          </p:cNvPr>
          <p:cNvSpPr>
            <a:spLocks noGrp="1"/>
          </p:cNvSpPr>
          <p:nvPr>
            <p:ph type="body" idx="1"/>
          </p:nvPr>
        </p:nvSpPr>
        <p:spPr>
          <a:xfrm>
            <a:off x="259390" y="884036"/>
            <a:ext cx="4440766" cy="3083325"/>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P=0.000 &lt; 0.05 ,then there is a  relation between them </a:t>
            </a:r>
            <a:r>
              <a:rPr lang="en-US" b="1" dirty="0" err="1">
                <a:solidFill>
                  <a:schemeClr val="accent2"/>
                </a:solidFill>
              </a:rPr>
              <a:t>inv</a:t>
            </a:r>
            <a:r>
              <a:rPr lang="en-US" b="1" dirty="0">
                <a:solidFill>
                  <a:schemeClr val="accent2"/>
                </a:solidFill>
              </a:rPr>
              <a:t>-nodes and class</a:t>
            </a:r>
            <a:r>
              <a:rPr lang="en-US" dirty="0">
                <a:solidFill>
                  <a:schemeClr val="bg1"/>
                </a:solidFill>
              </a:rPr>
              <a:t>.</a:t>
            </a:r>
            <a:endParaRPr lang="ar-EG" dirty="0">
              <a:solidFill>
                <a:schemeClr val="bg1"/>
              </a:solidFill>
            </a:endParaRPr>
          </a:p>
          <a:p>
            <a:endParaRPr lang="en-US" dirty="0">
              <a:solidFill>
                <a:schemeClr val="bg1"/>
              </a:solidFill>
              <a:latin typeface="Söhne"/>
            </a:endParaRPr>
          </a:p>
          <a:p>
            <a:endParaRPr lang="en-US" dirty="0">
              <a:solidFill>
                <a:schemeClr val="bg1"/>
              </a:solidFill>
              <a:latin typeface="Segoe UI" panose="020B0502040204020203" pitchFamily="34" charset="0"/>
            </a:endParaRPr>
          </a:p>
          <a:p>
            <a:endParaRPr lang="ar-EG" dirty="0"/>
          </a:p>
        </p:txBody>
      </p:sp>
      <p:pic>
        <p:nvPicPr>
          <p:cNvPr id="5" name="Picture 4" descr="A screenshot of a computer&#10;&#10;Description automatically generated">
            <a:extLst>
              <a:ext uri="{FF2B5EF4-FFF2-40B4-BE49-F238E27FC236}">
                <a16:creationId xmlns:a16="http://schemas.microsoft.com/office/drawing/2014/main" id="{E0BCF0D7-3449-2C6A-2064-520295DFE02B}"/>
              </a:ext>
            </a:extLst>
          </p:cNvPr>
          <p:cNvPicPr>
            <a:picLocks noChangeAspect="1"/>
          </p:cNvPicPr>
          <p:nvPr/>
        </p:nvPicPr>
        <p:blipFill>
          <a:blip r:embed="rId2"/>
          <a:stretch>
            <a:fillRect/>
          </a:stretch>
        </p:blipFill>
        <p:spPr>
          <a:xfrm>
            <a:off x="5270500" y="814915"/>
            <a:ext cx="3689350" cy="3926419"/>
          </a:xfrm>
          <a:prstGeom prst="rect">
            <a:avLst/>
          </a:prstGeom>
        </p:spPr>
      </p:pic>
    </p:spTree>
    <p:extLst>
      <p:ext uri="{BB962C8B-B14F-4D97-AF65-F5344CB8AC3E}">
        <p14:creationId xmlns:p14="http://schemas.microsoft.com/office/powerpoint/2010/main" val="3488605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2953BC-E999-814D-547E-2538BA8EB842}"/>
              </a:ext>
            </a:extLst>
          </p:cNvPr>
          <p:cNvSpPr>
            <a:spLocks noGrp="1"/>
          </p:cNvSpPr>
          <p:nvPr>
            <p:ph type="body" idx="1"/>
          </p:nvPr>
        </p:nvSpPr>
        <p:spPr>
          <a:xfrm>
            <a:off x="275924" y="989475"/>
            <a:ext cx="4594525" cy="2918225"/>
          </a:xfrm>
        </p:spPr>
        <p:txBody>
          <a:bodyPr/>
          <a:lstStyle/>
          <a:p>
            <a:r>
              <a:rPr lang="en-US" sz="2000" dirty="0">
                <a:solidFill>
                  <a:schemeClr val="bg1"/>
                </a:solidFill>
                <a:latin typeface="Segoe UI" panose="020B0502040204020203" pitchFamily="34" charset="0"/>
              </a:rPr>
              <a:t>We use </a:t>
            </a:r>
            <a:r>
              <a:rPr lang="en-US" sz="2000" b="0" i="0" dirty="0">
                <a:solidFill>
                  <a:schemeClr val="accent2"/>
                </a:solidFill>
                <a:effectLst/>
                <a:latin typeface="Söhne"/>
              </a:rPr>
              <a:t>The Student's t-test </a:t>
            </a:r>
            <a:r>
              <a:rPr lang="en-US" sz="2000" dirty="0">
                <a:solidFill>
                  <a:schemeClr val="bg1"/>
                </a:solidFill>
                <a:latin typeface="Segoe UI" panose="020B0502040204020203" pitchFamily="34" charset="0"/>
              </a:rPr>
              <a:t>to determine the relationship </a:t>
            </a:r>
            <a:r>
              <a:rPr lang="en-US" sz="2000" b="0" i="0" dirty="0">
                <a:solidFill>
                  <a:schemeClr val="bg1"/>
                </a:solidFill>
                <a:effectLst/>
                <a:latin typeface="Söhne"/>
              </a:rPr>
              <a:t>between two groups(nominal and numerical).</a:t>
            </a:r>
          </a:p>
          <a:p>
            <a:endParaRPr lang="en-US" sz="2000" dirty="0">
              <a:solidFill>
                <a:schemeClr val="bg1"/>
              </a:solidFill>
              <a:latin typeface="Söhne"/>
            </a:endParaRPr>
          </a:p>
          <a:p>
            <a:r>
              <a:rPr lang="en-US" dirty="0">
                <a:solidFill>
                  <a:schemeClr val="bg1"/>
                </a:solidFill>
              </a:rPr>
              <a:t>P=0.000 &lt; 0.05 ,then there is a  relation between </a:t>
            </a:r>
            <a:r>
              <a:rPr lang="en-US" b="1" dirty="0" err="1">
                <a:solidFill>
                  <a:schemeClr val="accent2"/>
                </a:solidFill>
              </a:rPr>
              <a:t>deg-malig</a:t>
            </a:r>
            <a:r>
              <a:rPr lang="en-US" b="1" dirty="0">
                <a:solidFill>
                  <a:schemeClr val="accent2"/>
                </a:solidFill>
              </a:rPr>
              <a:t> and class.</a:t>
            </a:r>
            <a:endParaRPr lang="ar-EG" b="1" dirty="0">
              <a:solidFill>
                <a:schemeClr val="accent2"/>
              </a:solidFill>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ar-EG" dirty="0"/>
          </a:p>
        </p:txBody>
      </p:sp>
      <p:pic>
        <p:nvPicPr>
          <p:cNvPr id="5" name="Picture 4" descr="A screenshot of a computer&#10;&#10;Description automatically generated">
            <a:extLst>
              <a:ext uri="{FF2B5EF4-FFF2-40B4-BE49-F238E27FC236}">
                <a16:creationId xmlns:a16="http://schemas.microsoft.com/office/drawing/2014/main" id="{44BDDDF9-3C6B-D2AA-F197-DFCE3E4E690D}"/>
              </a:ext>
            </a:extLst>
          </p:cNvPr>
          <p:cNvPicPr>
            <a:picLocks noChangeAspect="1"/>
          </p:cNvPicPr>
          <p:nvPr/>
        </p:nvPicPr>
        <p:blipFill>
          <a:blip r:embed="rId2"/>
          <a:stretch>
            <a:fillRect/>
          </a:stretch>
        </p:blipFill>
        <p:spPr>
          <a:xfrm>
            <a:off x="5200426" y="989475"/>
            <a:ext cx="3772123" cy="3895792"/>
          </a:xfrm>
          <a:prstGeom prst="rect">
            <a:avLst/>
          </a:prstGeom>
        </p:spPr>
      </p:pic>
    </p:spTree>
    <p:extLst>
      <p:ext uri="{BB962C8B-B14F-4D97-AF65-F5344CB8AC3E}">
        <p14:creationId xmlns:p14="http://schemas.microsoft.com/office/powerpoint/2010/main" val="341388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065CA-DC73-0470-BA16-A4118CED2BA0}"/>
              </a:ext>
            </a:extLst>
          </p:cNvPr>
          <p:cNvSpPr>
            <a:spLocks noGrp="1"/>
          </p:cNvSpPr>
          <p:nvPr>
            <p:ph type="body" idx="1"/>
          </p:nvPr>
        </p:nvSpPr>
        <p:spPr>
          <a:xfrm>
            <a:off x="387351" y="882649"/>
            <a:ext cx="4546599" cy="2861225"/>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P=0.040 &lt; 0.05 ,then there is a </a:t>
            </a:r>
            <a:r>
              <a:rPr lang="en-US" dirty="0">
                <a:solidFill>
                  <a:schemeClr val="accent2"/>
                </a:solidFill>
              </a:rPr>
              <a:t>s</a:t>
            </a:r>
            <a:r>
              <a:rPr lang="en-US" dirty="0">
                <a:solidFill>
                  <a:schemeClr val="bg1"/>
                </a:solidFill>
              </a:rPr>
              <a:t> relation between </a:t>
            </a:r>
            <a:r>
              <a:rPr lang="en-US" b="1" dirty="0">
                <a:solidFill>
                  <a:schemeClr val="accent2"/>
                </a:solidFill>
              </a:rPr>
              <a:t>tumor-size and class.</a:t>
            </a:r>
            <a:endParaRPr lang="ar-EG" b="1" dirty="0">
              <a:solidFill>
                <a:schemeClr val="accent2"/>
              </a:solidFill>
            </a:endParaRPr>
          </a:p>
          <a:p>
            <a:endParaRPr lang="en-US" dirty="0">
              <a:solidFill>
                <a:schemeClr val="bg1"/>
              </a:solidFill>
              <a:latin typeface="Söhne"/>
            </a:endParaRPr>
          </a:p>
          <a:p>
            <a:endParaRPr lang="en-US" b="0" i="0" dirty="0">
              <a:solidFill>
                <a:schemeClr val="bg1"/>
              </a:solidFill>
              <a:effectLst/>
              <a:latin typeface="Söhne"/>
            </a:endParaRPr>
          </a:p>
          <a:p>
            <a:endParaRPr lang="ar-EG" dirty="0"/>
          </a:p>
        </p:txBody>
      </p:sp>
      <p:pic>
        <p:nvPicPr>
          <p:cNvPr id="5" name="Picture 4" descr="A screenshot of a computer&#10;&#10;Description automatically generated">
            <a:extLst>
              <a:ext uri="{FF2B5EF4-FFF2-40B4-BE49-F238E27FC236}">
                <a16:creationId xmlns:a16="http://schemas.microsoft.com/office/drawing/2014/main" id="{F86B5554-FA52-B611-42D5-719F35416794}"/>
              </a:ext>
            </a:extLst>
          </p:cNvPr>
          <p:cNvPicPr>
            <a:picLocks noChangeAspect="1"/>
          </p:cNvPicPr>
          <p:nvPr/>
        </p:nvPicPr>
        <p:blipFill>
          <a:blip r:embed="rId2"/>
          <a:stretch>
            <a:fillRect/>
          </a:stretch>
        </p:blipFill>
        <p:spPr>
          <a:xfrm>
            <a:off x="5588000" y="744812"/>
            <a:ext cx="3371850" cy="3827188"/>
          </a:xfrm>
          <a:prstGeom prst="rect">
            <a:avLst/>
          </a:prstGeom>
        </p:spPr>
      </p:pic>
    </p:spTree>
    <p:extLst>
      <p:ext uri="{BB962C8B-B14F-4D97-AF65-F5344CB8AC3E}">
        <p14:creationId xmlns:p14="http://schemas.microsoft.com/office/powerpoint/2010/main" val="365600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229909-920D-5804-139F-8F3F6C47758A}"/>
              </a:ext>
            </a:extLst>
          </p:cNvPr>
          <p:cNvSpPr>
            <a:spLocks noGrp="1"/>
          </p:cNvSpPr>
          <p:nvPr>
            <p:ph type="body" idx="1"/>
          </p:nvPr>
        </p:nvSpPr>
        <p:spPr>
          <a:xfrm>
            <a:off x="527049" y="850900"/>
            <a:ext cx="4476751" cy="2806700"/>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P=0.218 &gt; 0.05 ,then there is no relationship between </a:t>
            </a:r>
            <a:r>
              <a:rPr lang="en-US" b="1" dirty="0">
                <a:solidFill>
                  <a:schemeClr val="accent2"/>
                </a:solidFill>
              </a:rPr>
              <a:t>menopause and class</a:t>
            </a:r>
            <a:endParaRPr lang="ar-EG" b="1" dirty="0">
              <a:solidFill>
                <a:schemeClr val="accent2"/>
              </a:solidFill>
            </a:endParaRPr>
          </a:p>
          <a:p>
            <a:endParaRPr lang="en-US" b="0" i="0" dirty="0">
              <a:solidFill>
                <a:schemeClr val="bg1"/>
              </a:solidFill>
              <a:effectLst/>
              <a:latin typeface="Söhne"/>
            </a:endParaRPr>
          </a:p>
          <a:p>
            <a:endParaRPr lang="en-US" dirty="0"/>
          </a:p>
          <a:p>
            <a:endParaRPr lang="ar-EG" dirty="0"/>
          </a:p>
        </p:txBody>
      </p:sp>
      <p:pic>
        <p:nvPicPr>
          <p:cNvPr id="5" name="Picture 4" descr="A screenshot of a computer&#10;&#10;Description automatically generated">
            <a:extLst>
              <a:ext uri="{FF2B5EF4-FFF2-40B4-BE49-F238E27FC236}">
                <a16:creationId xmlns:a16="http://schemas.microsoft.com/office/drawing/2014/main" id="{A55914ED-984E-A453-47E2-EABE853238F3}"/>
              </a:ext>
            </a:extLst>
          </p:cNvPr>
          <p:cNvPicPr>
            <a:picLocks noChangeAspect="1"/>
          </p:cNvPicPr>
          <p:nvPr/>
        </p:nvPicPr>
        <p:blipFill>
          <a:blip r:embed="rId2"/>
          <a:stretch>
            <a:fillRect/>
          </a:stretch>
        </p:blipFill>
        <p:spPr>
          <a:xfrm>
            <a:off x="5372100" y="730251"/>
            <a:ext cx="3600450" cy="3926416"/>
          </a:xfrm>
          <a:prstGeom prst="rect">
            <a:avLst/>
          </a:prstGeom>
        </p:spPr>
      </p:pic>
    </p:spTree>
    <p:extLst>
      <p:ext uri="{BB962C8B-B14F-4D97-AF65-F5344CB8AC3E}">
        <p14:creationId xmlns:p14="http://schemas.microsoft.com/office/powerpoint/2010/main" val="3794316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A84AD8-4A07-7AB7-5B9C-8E17E0F24793}"/>
              </a:ext>
            </a:extLst>
          </p:cNvPr>
          <p:cNvSpPr>
            <a:spLocks noGrp="1"/>
          </p:cNvSpPr>
          <p:nvPr>
            <p:ph type="body" idx="1"/>
          </p:nvPr>
        </p:nvSpPr>
        <p:spPr>
          <a:xfrm>
            <a:off x="492050" y="920750"/>
            <a:ext cx="4314900" cy="3576822"/>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P=0.000 &lt; 0.05 ,then there is a  relation between </a:t>
            </a:r>
            <a:r>
              <a:rPr lang="en-US" b="1" dirty="0" err="1">
                <a:solidFill>
                  <a:schemeClr val="accent2"/>
                </a:solidFill>
              </a:rPr>
              <a:t>irradiat</a:t>
            </a:r>
            <a:r>
              <a:rPr lang="en-US" b="1" dirty="0">
                <a:solidFill>
                  <a:schemeClr val="accent2"/>
                </a:solidFill>
              </a:rPr>
              <a:t> and class.</a:t>
            </a:r>
            <a:endParaRPr lang="en-US" b="1" i="0" dirty="0">
              <a:solidFill>
                <a:schemeClr val="accent2"/>
              </a:solidFill>
              <a:effectLst/>
              <a:latin typeface="Söhne"/>
            </a:endParaRPr>
          </a:p>
          <a:p>
            <a:endParaRPr lang="en-US" b="0" i="0" dirty="0">
              <a:solidFill>
                <a:schemeClr val="bg1"/>
              </a:solidFill>
              <a:effectLst/>
              <a:latin typeface="Söhne"/>
            </a:endParaRPr>
          </a:p>
          <a:p>
            <a:endParaRPr lang="en-US" dirty="0"/>
          </a:p>
          <a:p>
            <a:endParaRPr lang="ar-EG" dirty="0"/>
          </a:p>
        </p:txBody>
      </p:sp>
      <p:pic>
        <p:nvPicPr>
          <p:cNvPr id="5" name="Picture 4" descr="A screenshot of a computer&#10;&#10;Description automatically generated">
            <a:extLst>
              <a:ext uri="{FF2B5EF4-FFF2-40B4-BE49-F238E27FC236}">
                <a16:creationId xmlns:a16="http://schemas.microsoft.com/office/drawing/2014/main" id="{E9AF67E2-90A7-D2AC-03A3-BDDF5EF8C37E}"/>
              </a:ext>
            </a:extLst>
          </p:cNvPr>
          <p:cNvPicPr>
            <a:picLocks noChangeAspect="1"/>
          </p:cNvPicPr>
          <p:nvPr/>
        </p:nvPicPr>
        <p:blipFill>
          <a:blip r:embed="rId2"/>
          <a:stretch>
            <a:fillRect/>
          </a:stretch>
        </p:blipFill>
        <p:spPr>
          <a:xfrm>
            <a:off x="5276850" y="781051"/>
            <a:ext cx="3661075" cy="3926416"/>
          </a:xfrm>
          <a:prstGeom prst="rect">
            <a:avLst/>
          </a:prstGeom>
        </p:spPr>
      </p:pic>
    </p:spTree>
    <p:extLst>
      <p:ext uri="{BB962C8B-B14F-4D97-AF65-F5344CB8AC3E}">
        <p14:creationId xmlns:p14="http://schemas.microsoft.com/office/powerpoint/2010/main" val="4108654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C61A7-3E32-3A73-8B68-C9F8CF5CCAA1}"/>
              </a:ext>
            </a:extLst>
          </p:cNvPr>
          <p:cNvSpPr>
            <a:spLocks noGrp="1"/>
          </p:cNvSpPr>
          <p:nvPr>
            <p:ph type="body" idx="1"/>
          </p:nvPr>
        </p:nvSpPr>
        <p:spPr>
          <a:xfrm>
            <a:off x="245534" y="961458"/>
            <a:ext cx="4487333" cy="2914142"/>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P=0.579 &gt; 0.05 ,then there is no relation between </a:t>
            </a:r>
            <a:r>
              <a:rPr lang="en-US" b="1" dirty="0">
                <a:solidFill>
                  <a:schemeClr val="accent2"/>
                </a:solidFill>
              </a:rPr>
              <a:t>breast and class.</a:t>
            </a:r>
            <a:endParaRPr lang="ar-EG" b="1" dirty="0">
              <a:solidFill>
                <a:schemeClr val="accent2"/>
              </a:solidFill>
            </a:endParaRPr>
          </a:p>
          <a:p>
            <a:endParaRPr lang="en-US" b="0" i="0" dirty="0">
              <a:solidFill>
                <a:schemeClr val="bg1"/>
              </a:solidFill>
              <a:effectLst/>
              <a:latin typeface="Söhne"/>
            </a:endParaRPr>
          </a:p>
          <a:p>
            <a:endParaRPr lang="en-US" dirty="0">
              <a:solidFill>
                <a:schemeClr val="bg1"/>
              </a:solidFill>
              <a:latin typeface="Söhne"/>
            </a:endParaRPr>
          </a:p>
          <a:p>
            <a:pPr marL="114300" indent="0">
              <a:buNone/>
            </a:pPr>
            <a:endParaRPr lang="en-US" b="0" i="0" dirty="0">
              <a:solidFill>
                <a:schemeClr val="bg1"/>
              </a:solidFill>
              <a:effectLst/>
              <a:latin typeface="Söhne"/>
            </a:endParaRPr>
          </a:p>
          <a:p>
            <a:endParaRPr lang="en-US" dirty="0">
              <a:solidFill>
                <a:schemeClr val="bg1"/>
              </a:solidFill>
              <a:latin typeface="Söhne"/>
            </a:endParaRPr>
          </a:p>
          <a:p>
            <a:endParaRPr lang="en-US" dirty="0">
              <a:solidFill>
                <a:schemeClr val="bg1"/>
              </a:solidFill>
              <a:latin typeface="Söhne"/>
            </a:endParaRPr>
          </a:p>
          <a:p>
            <a:endParaRPr lang="ar-EG" dirty="0"/>
          </a:p>
        </p:txBody>
      </p:sp>
      <p:pic>
        <p:nvPicPr>
          <p:cNvPr id="5" name="Picture 4" descr="A screenshot of a computer&#10;&#10;Description automatically generated">
            <a:extLst>
              <a:ext uri="{FF2B5EF4-FFF2-40B4-BE49-F238E27FC236}">
                <a16:creationId xmlns:a16="http://schemas.microsoft.com/office/drawing/2014/main" id="{C43BCF89-EDE7-6FE0-3642-CDBEACCB3954}"/>
              </a:ext>
            </a:extLst>
          </p:cNvPr>
          <p:cNvPicPr>
            <a:picLocks noChangeAspect="1"/>
          </p:cNvPicPr>
          <p:nvPr/>
        </p:nvPicPr>
        <p:blipFill>
          <a:blip r:embed="rId2"/>
          <a:stretch>
            <a:fillRect/>
          </a:stretch>
        </p:blipFill>
        <p:spPr>
          <a:xfrm>
            <a:off x="5012266" y="855133"/>
            <a:ext cx="3886199" cy="3908492"/>
          </a:xfrm>
          <a:prstGeom prst="rect">
            <a:avLst/>
          </a:prstGeom>
        </p:spPr>
      </p:pic>
    </p:spTree>
    <p:extLst>
      <p:ext uri="{BB962C8B-B14F-4D97-AF65-F5344CB8AC3E}">
        <p14:creationId xmlns:p14="http://schemas.microsoft.com/office/powerpoint/2010/main" val="158372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AB3522-469E-CC34-D1DE-0180B21E08E7}"/>
              </a:ext>
            </a:extLst>
          </p:cNvPr>
          <p:cNvSpPr>
            <a:spLocks noGrp="1"/>
          </p:cNvSpPr>
          <p:nvPr>
            <p:ph type="body" idx="1"/>
          </p:nvPr>
        </p:nvSpPr>
        <p:spPr>
          <a:xfrm>
            <a:off x="331745" y="1141819"/>
            <a:ext cx="4537376" cy="2829475"/>
          </a:xfrm>
        </p:spPr>
        <p:txBody>
          <a:bodyPr/>
          <a:lstStyle/>
          <a:p>
            <a:r>
              <a:rPr lang="en-US" dirty="0">
                <a:solidFill>
                  <a:schemeClr val="bg1"/>
                </a:solidFill>
                <a:latin typeface="Segoe UI" panose="020B0502040204020203" pitchFamily="34" charset="0"/>
              </a:rPr>
              <a:t>We use </a:t>
            </a:r>
            <a:r>
              <a:rPr lang="en-US" dirty="0">
                <a:solidFill>
                  <a:schemeClr val="accent2"/>
                </a:solidFill>
                <a:latin typeface="Segoe UI" panose="020B0502040204020203" pitchFamily="34" charset="0"/>
              </a:rPr>
              <a:t>the</a:t>
            </a:r>
            <a:r>
              <a:rPr lang="en-US" dirty="0">
                <a:solidFill>
                  <a:schemeClr val="bg1"/>
                </a:solidFill>
                <a:latin typeface="Segoe UI" panose="020B0502040204020203" pitchFamily="34" charset="0"/>
              </a:rPr>
              <a:t> </a:t>
            </a:r>
            <a:r>
              <a:rPr lang="en-US" dirty="0">
                <a:solidFill>
                  <a:schemeClr val="accent2"/>
                </a:solidFill>
                <a:latin typeface="Segoe UI" panose="020B0502040204020203" pitchFamily="34" charset="0"/>
              </a:rPr>
              <a:t>chi-square test</a:t>
            </a:r>
            <a:r>
              <a:rPr lang="en-US" dirty="0">
                <a:solidFill>
                  <a:schemeClr val="bg1"/>
                </a:solidFill>
                <a:latin typeface="Segoe UI" panose="020B0502040204020203" pitchFamily="34" charset="0"/>
              </a:rPr>
              <a:t> to determine the relationship </a:t>
            </a:r>
            <a:r>
              <a:rPr lang="en-US" b="0" i="0" dirty="0">
                <a:solidFill>
                  <a:schemeClr val="bg1"/>
                </a:solidFill>
                <a:effectLst/>
                <a:latin typeface="Söhne"/>
              </a:rPr>
              <a:t>between two categorical variables.</a:t>
            </a:r>
          </a:p>
          <a:p>
            <a:endParaRPr lang="en-US" dirty="0">
              <a:solidFill>
                <a:schemeClr val="bg1"/>
              </a:solidFill>
              <a:latin typeface="Söhne"/>
            </a:endParaRPr>
          </a:p>
          <a:p>
            <a:r>
              <a:rPr lang="en-US" dirty="0">
                <a:solidFill>
                  <a:schemeClr val="bg1"/>
                </a:solidFill>
              </a:rPr>
              <a:t>P=0.507 &gt; 0.05 ,then there is no relation between </a:t>
            </a:r>
            <a:r>
              <a:rPr lang="en-US" b="1" dirty="0">
                <a:solidFill>
                  <a:schemeClr val="accent2"/>
                </a:solidFill>
              </a:rPr>
              <a:t>breast-quad and class</a:t>
            </a:r>
            <a:endParaRPr lang="ar-EG" b="1" dirty="0">
              <a:solidFill>
                <a:schemeClr val="accent2"/>
              </a:solidFill>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ar-EG" dirty="0"/>
          </a:p>
        </p:txBody>
      </p:sp>
      <p:pic>
        <p:nvPicPr>
          <p:cNvPr id="5" name="Picture 4" descr="A screenshot of a computer&#10;&#10;Description automatically generated">
            <a:extLst>
              <a:ext uri="{FF2B5EF4-FFF2-40B4-BE49-F238E27FC236}">
                <a16:creationId xmlns:a16="http://schemas.microsoft.com/office/drawing/2014/main" id="{3A4FFA2B-1F41-357A-1182-07F56F4DFE71}"/>
              </a:ext>
            </a:extLst>
          </p:cNvPr>
          <p:cNvPicPr>
            <a:picLocks noChangeAspect="1"/>
          </p:cNvPicPr>
          <p:nvPr/>
        </p:nvPicPr>
        <p:blipFill>
          <a:blip r:embed="rId2"/>
          <a:stretch>
            <a:fillRect/>
          </a:stretch>
        </p:blipFill>
        <p:spPr>
          <a:xfrm>
            <a:off x="5359399" y="829732"/>
            <a:ext cx="3632201" cy="4135968"/>
          </a:xfrm>
          <a:prstGeom prst="rect">
            <a:avLst/>
          </a:prstGeom>
        </p:spPr>
      </p:pic>
    </p:spTree>
    <p:extLst>
      <p:ext uri="{BB962C8B-B14F-4D97-AF65-F5344CB8AC3E}">
        <p14:creationId xmlns:p14="http://schemas.microsoft.com/office/powerpoint/2010/main" val="263268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4428" y="1201478"/>
            <a:ext cx="8878186" cy="3859619"/>
          </a:xfrm>
        </p:spPr>
        <p:txBody>
          <a:bodyPr/>
          <a:lstStyle/>
          <a:p>
            <a:r>
              <a:rPr lang="en-US" dirty="0" err="1"/>
              <a:t>deg-malig</a:t>
            </a:r>
            <a:endParaRPr lang="en-US" dirty="0"/>
          </a:p>
          <a:p>
            <a:r>
              <a:rPr lang="en-US" dirty="0"/>
              <a:t>node-caps</a:t>
            </a:r>
          </a:p>
          <a:p>
            <a:r>
              <a:rPr lang="en-US" dirty="0" err="1"/>
              <a:t>Inv</a:t>
            </a:r>
            <a:r>
              <a:rPr lang="en-US" dirty="0"/>
              <a:t>-nodes</a:t>
            </a:r>
          </a:p>
          <a:p>
            <a:r>
              <a:rPr lang="en-US" dirty="0" err="1"/>
              <a:t>Irradiat</a:t>
            </a:r>
            <a:endParaRPr lang="en-US" dirty="0"/>
          </a:p>
          <a:p>
            <a:r>
              <a:rPr lang="en-US" dirty="0"/>
              <a:t>tumor-size</a:t>
            </a:r>
          </a:p>
          <a:p>
            <a:r>
              <a:rPr lang="en-US" dirty="0"/>
              <a:t>menopause</a:t>
            </a:r>
          </a:p>
          <a:p>
            <a:r>
              <a:rPr lang="en-US" dirty="0"/>
              <a:t>age</a:t>
            </a:r>
          </a:p>
          <a:p>
            <a:r>
              <a:rPr lang="en-US" dirty="0"/>
              <a:t>breast-quad</a:t>
            </a:r>
          </a:p>
          <a:p>
            <a:r>
              <a:rPr lang="en-US" dirty="0"/>
              <a:t>breast</a:t>
            </a:r>
          </a:p>
          <a:p>
            <a:pPr marL="114300" indent="0">
              <a:buNone/>
            </a:pPr>
            <a:endParaRPr lang="en-US" dirty="0"/>
          </a:p>
        </p:txBody>
      </p:sp>
      <p:sp>
        <p:nvSpPr>
          <p:cNvPr id="3" name="Title 2"/>
          <p:cNvSpPr>
            <a:spLocks noGrp="1"/>
          </p:cNvSpPr>
          <p:nvPr>
            <p:ph type="ctrTitle"/>
          </p:nvPr>
        </p:nvSpPr>
        <p:spPr>
          <a:xfrm>
            <a:off x="-1" y="92697"/>
            <a:ext cx="6283843" cy="991823"/>
          </a:xfrm>
        </p:spPr>
        <p:txBody>
          <a:bodyPr/>
          <a:lstStyle/>
          <a:p>
            <a:r>
              <a:rPr lang="en-US" sz="2400" dirty="0">
                <a:solidFill>
                  <a:schemeClr val="accent2"/>
                </a:solidFill>
              </a:rPr>
              <a:t>Then the order by relevance to class in terms of importance. </a:t>
            </a:r>
            <a:endParaRPr lang="en-US" sz="2400" dirty="0"/>
          </a:p>
        </p:txBody>
      </p:sp>
    </p:spTree>
    <p:extLst>
      <p:ext uri="{BB962C8B-B14F-4D97-AF65-F5344CB8AC3E}">
        <p14:creationId xmlns:p14="http://schemas.microsoft.com/office/powerpoint/2010/main" val="1998607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5725" y="1009650"/>
            <a:ext cx="8517099" cy="3627664"/>
          </a:xfrm>
        </p:spPr>
        <p:txBody>
          <a:bodyPr/>
          <a:lstStyle/>
          <a:p>
            <a:pPr lvl="1">
              <a:buFont typeface="Arial" panose="020B0604020202020204" pitchFamily="34" charset="0"/>
              <a:buChar char="•"/>
            </a:pPr>
            <a:r>
              <a:rPr lang="en-US" sz="1800" dirty="0"/>
              <a:t>Analytics: It tells what is likely to happen?</a:t>
            </a:r>
          </a:p>
          <a:p>
            <a:pPr lvl="1">
              <a:buFont typeface="Arial" panose="020B0604020202020204" pitchFamily="34" charset="0"/>
              <a:buChar char="•"/>
            </a:pPr>
            <a:endParaRPr lang="en-US" sz="1800" dirty="0"/>
          </a:p>
          <a:p>
            <a:pPr lvl="1">
              <a:buFont typeface="Arial" panose="020B0604020202020204" pitchFamily="34" charset="0"/>
              <a:buChar char="•"/>
            </a:pPr>
            <a:r>
              <a:rPr lang="en-US" sz="1800" dirty="0"/>
              <a:t>Based on historical data and assumes a static business plans models</a:t>
            </a:r>
          </a:p>
          <a:p>
            <a:pPr>
              <a:buFont typeface="Arial" panose="020B0604020202020204" pitchFamily="34" charset="0"/>
              <a:buChar char="•"/>
            </a:pPr>
            <a:endParaRPr lang="en-US" dirty="0"/>
          </a:p>
          <a:p>
            <a:pPr lvl="1">
              <a:buFont typeface="Arial" panose="020B0604020202020204" pitchFamily="34" charset="0"/>
              <a:buChar char="•"/>
            </a:pPr>
            <a:r>
              <a:rPr lang="en-US" sz="1800" dirty="0"/>
              <a:t>It is the process of automatically creating a classification model from a set of examples ,called training set , which belongs to set of a set of examples ,called training set , which belongs to set of classes</a:t>
            </a:r>
          </a:p>
          <a:p>
            <a:pPr lvl="1">
              <a:buFont typeface="Arial" panose="020B0604020202020204" pitchFamily="34" charset="0"/>
              <a:buChar char="•"/>
            </a:pPr>
            <a:endParaRPr lang="en-US" sz="1800" dirty="0"/>
          </a:p>
          <a:p>
            <a:pPr lvl="1">
              <a:buFont typeface="Arial" panose="020B0604020202020204" pitchFamily="34" charset="0"/>
              <a:buChar char="•"/>
            </a:pPr>
            <a:r>
              <a:rPr lang="en-US" sz="1800" dirty="0"/>
              <a:t> once the model is created , it can be used to automatically predict the class of other unclassified examples</a:t>
            </a:r>
          </a:p>
          <a:p>
            <a:pPr marL="114300" indent="0">
              <a:buNone/>
            </a:pPr>
            <a:endParaRPr lang="en-US" dirty="0"/>
          </a:p>
        </p:txBody>
      </p:sp>
      <p:sp>
        <p:nvSpPr>
          <p:cNvPr id="3" name="Title 2"/>
          <p:cNvSpPr>
            <a:spLocks noGrp="1"/>
          </p:cNvSpPr>
          <p:nvPr>
            <p:ph type="ctrTitle"/>
          </p:nvPr>
        </p:nvSpPr>
        <p:spPr>
          <a:xfrm>
            <a:off x="456900" y="202125"/>
            <a:ext cx="4027820" cy="577800"/>
          </a:xfrm>
        </p:spPr>
        <p:txBody>
          <a:bodyPr/>
          <a:lstStyle/>
          <a:p>
            <a:r>
              <a:rPr lang="en-US" dirty="0">
                <a:solidFill>
                  <a:schemeClr val="accent2"/>
                </a:solidFill>
              </a:rPr>
              <a:t>Predictive Analytics</a:t>
            </a:r>
            <a:endParaRPr lang="en-US" dirty="0"/>
          </a:p>
        </p:txBody>
      </p:sp>
    </p:spTree>
    <p:extLst>
      <p:ext uri="{BB962C8B-B14F-4D97-AF65-F5344CB8AC3E}">
        <p14:creationId xmlns:p14="http://schemas.microsoft.com/office/powerpoint/2010/main" val="2489990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7;p28">
            <a:extLst>
              <a:ext uri="{FF2B5EF4-FFF2-40B4-BE49-F238E27FC236}">
                <a16:creationId xmlns:a16="http://schemas.microsoft.com/office/drawing/2014/main" id="{36B7484B-AB4D-B4D5-A094-8F0040EBDD48}"/>
              </a:ext>
            </a:extLst>
          </p:cNvPr>
          <p:cNvSpPr txBox="1">
            <a:spLocks noGrp="1"/>
          </p:cNvSpPr>
          <p:nvPr/>
        </p:nvSpPr>
        <p:spPr>
          <a:xfrm>
            <a:off x="1" y="590551"/>
            <a:ext cx="9072282" cy="4438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lvl="0" indent="0">
              <a:buNone/>
            </a:pPr>
            <a:r>
              <a:rPr lang="en-US" dirty="0"/>
              <a:t>-Machine learning(ML): is a type of artificial intelligence(AI) that provides computers with the ability to learn without being explicitly programmed.</a:t>
            </a:r>
          </a:p>
          <a:p>
            <a:pPr marL="0" lvl="0" indent="0">
              <a:buNone/>
            </a:pPr>
            <a:r>
              <a:rPr lang="en-US" dirty="0"/>
              <a:t>-Machine learning focuses on the development of computer programs that can teach themselves to grow and change when exposed to new data</a:t>
            </a:r>
          </a:p>
          <a:p>
            <a:pPr marL="0" lvl="0" indent="0">
              <a:buNone/>
            </a:pPr>
            <a:endParaRPr lang="en-US" dirty="0"/>
          </a:p>
          <a:p>
            <a:pPr marL="0" lvl="0" indent="0">
              <a:buNone/>
            </a:pPr>
            <a:endParaRPr lang="en-US" b="1" dirty="0"/>
          </a:p>
          <a:p>
            <a:pPr marL="0" lvl="0" indent="0">
              <a:buNone/>
            </a:pPr>
            <a:r>
              <a:rPr lang="en-US" b="1" dirty="0"/>
              <a:t>Learning Paradigms:</a:t>
            </a:r>
          </a:p>
          <a:p>
            <a:pPr marL="0" lvl="0" indent="0">
              <a:buNone/>
            </a:pPr>
            <a:r>
              <a:rPr lang="en-US" dirty="0"/>
              <a:t>-supervised learning</a:t>
            </a:r>
          </a:p>
          <a:p>
            <a:pPr marL="0" lvl="0" indent="0">
              <a:buNone/>
            </a:pPr>
            <a:r>
              <a:rPr lang="en-US" dirty="0"/>
              <a:t>-Unsupervised learning</a:t>
            </a:r>
          </a:p>
          <a:p>
            <a:pPr marL="0" lvl="0" indent="0">
              <a:buNone/>
            </a:pPr>
            <a:endParaRPr lang="en-US" dirty="0"/>
          </a:p>
          <a:p>
            <a:pPr marL="0" lvl="0" indent="0">
              <a:buNone/>
            </a:pPr>
            <a:endParaRPr dirty="0"/>
          </a:p>
        </p:txBody>
      </p:sp>
      <p:sp>
        <p:nvSpPr>
          <p:cNvPr id="5" name="Google Shape;508;p28">
            <a:extLst>
              <a:ext uri="{FF2B5EF4-FFF2-40B4-BE49-F238E27FC236}">
                <a16:creationId xmlns:a16="http://schemas.microsoft.com/office/drawing/2014/main" id="{04E44587-CFF8-B8A2-75A9-468489898B9D}"/>
              </a:ext>
            </a:extLst>
          </p:cNvPr>
          <p:cNvSpPr txBox="1">
            <a:spLocks noGrp="1"/>
          </p:cNvSpPr>
          <p:nvPr/>
        </p:nvSpPr>
        <p:spPr>
          <a:xfrm>
            <a:off x="237565" y="48609"/>
            <a:ext cx="3962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0" lvl="0" indent="0" algn="l" rtl="0">
              <a:spcBef>
                <a:spcPts val="0"/>
              </a:spcBef>
              <a:spcAft>
                <a:spcPts val="0"/>
              </a:spcAft>
              <a:buNone/>
            </a:pPr>
            <a:r>
              <a:rPr lang="en" dirty="0">
                <a:solidFill>
                  <a:schemeClr val="accent2"/>
                </a:solidFill>
              </a:rPr>
              <a:t>Modeling (ML)</a:t>
            </a:r>
            <a:endParaRPr dirty="0">
              <a:solidFill>
                <a:schemeClr val="accent2"/>
              </a:solidFill>
            </a:endParaRPr>
          </a:p>
        </p:txBody>
      </p:sp>
      <p:pic>
        <p:nvPicPr>
          <p:cNvPr id="6" name="Picture 5" descr="A diagram of a business process&#10;&#10;Description automatically generated">
            <a:extLst>
              <a:ext uri="{FF2B5EF4-FFF2-40B4-BE49-F238E27FC236}">
                <a16:creationId xmlns:a16="http://schemas.microsoft.com/office/drawing/2014/main" id="{DE2DC070-FAA6-96B5-6519-FAB00B8A6534}"/>
              </a:ext>
            </a:extLst>
          </p:cNvPr>
          <p:cNvPicPr>
            <a:picLocks noChangeAspect="1"/>
          </p:cNvPicPr>
          <p:nvPr/>
        </p:nvPicPr>
        <p:blipFill>
          <a:blip r:embed="rId2"/>
          <a:stretch>
            <a:fillRect/>
          </a:stretch>
        </p:blipFill>
        <p:spPr>
          <a:xfrm>
            <a:off x="5923922" y="2197159"/>
            <a:ext cx="3160698" cy="2832041"/>
          </a:xfrm>
          <a:prstGeom prst="rect">
            <a:avLst/>
          </a:prstGeom>
        </p:spPr>
      </p:pic>
    </p:spTree>
    <p:extLst>
      <p:ext uri="{BB962C8B-B14F-4D97-AF65-F5344CB8AC3E}">
        <p14:creationId xmlns:p14="http://schemas.microsoft.com/office/powerpoint/2010/main" val="426851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337542-9055-A3D6-62AC-6762EF7A1698}"/>
              </a:ext>
            </a:extLst>
          </p:cNvPr>
          <p:cNvSpPr>
            <a:spLocks noGrp="1"/>
          </p:cNvSpPr>
          <p:nvPr/>
        </p:nvSpPr>
        <p:spPr>
          <a:xfrm>
            <a:off x="94129" y="147966"/>
            <a:ext cx="4383742" cy="83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r>
              <a:rPr lang="en-US" sz="2400" b="1" dirty="0">
                <a:solidFill>
                  <a:schemeClr val="accent2"/>
                </a:solidFill>
              </a:rPr>
              <a:t>Outlines</a:t>
            </a:r>
          </a:p>
        </p:txBody>
      </p:sp>
      <p:sp>
        <p:nvSpPr>
          <p:cNvPr id="5" name="Subtitle 2">
            <a:extLst>
              <a:ext uri="{FF2B5EF4-FFF2-40B4-BE49-F238E27FC236}">
                <a16:creationId xmlns:a16="http://schemas.microsoft.com/office/drawing/2014/main" id="{1D4D1C9D-63C2-8245-6E0C-6C970F103716}"/>
              </a:ext>
            </a:extLst>
          </p:cNvPr>
          <p:cNvSpPr>
            <a:spLocks noGrp="1"/>
          </p:cNvSpPr>
          <p:nvPr/>
        </p:nvSpPr>
        <p:spPr>
          <a:xfrm>
            <a:off x="94130" y="1033134"/>
            <a:ext cx="4397188" cy="39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285750" lvl="0" indent="-28575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 Introduction </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 Background and motivation</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 Problem Solutions</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 Project overview</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Conclusion and Future considerations </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Tools Prototype </a:t>
            </a:r>
          </a:p>
          <a:p>
            <a:pPr marL="342900" lvl="0" algn="l">
              <a:spcBef>
                <a:spcPts val="1000"/>
              </a:spcBef>
              <a:spcAft>
                <a:spcPts val="800"/>
              </a:spcAft>
              <a:buClrTx/>
              <a:buSzTx/>
              <a:buFont typeface="Arial" panose="020B0604020202020204" pitchFamily="34" charset="0"/>
              <a:buChar char="•"/>
            </a:pPr>
            <a:r>
              <a:rPr lang="en-US" b="1" kern="1200" dirty="0">
                <a:solidFill>
                  <a:prstClr val="white">
                    <a:lumMod val="75000"/>
                  </a:prstClr>
                </a:solidFill>
                <a:latin typeface="Arial" panose="020B0604020202020204" pitchFamily="34" charset="0"/>
                <a:ea typeface="+mn-ea"/>
                <a:cs typeface="Arial" panose="020B0604020202020204" pitchFamily="34" charset="0"/>
              </a:rPr>
              <a:t>Reference</a:t>
            </a:r>
          </a:p>
          <a:p>
            <a:pPr marL="114300" indent="0" algn="l"/>
            <a:endParaRPr lang="en-US" dirty="0">
              <a:solidFill>
                <a:schemeClr val="bg1"/>
              </a:solidFill>
            </a:endParaRPr>
          </a:p>
        </p:txBody>
      </p:sp>
      <p:grpSp>
        <p:nvGrpSpPr>
          <p:cNvPr id="6" name="Google Shape;3537;p53">
            <a:extLst>
              <a:ext uri="{FF2B5EF4-FFF2-40B4-BE49-F238E27FC236}">
                <a16:creationId xmlns:a16="http://schemas.microsoft.com/office/drawing/2014/main" id="{44644733-0938-480E-E16E-B8787A38E546}"/>
              </a:ext>
            </a:extLst>
          </p:cNvPr>
          <p:cNvGrpSpPr/>
          <p:nvPr/>
        </p:nvGrpSpPr>
        <p:grpSpPr>
          <a:xfrm>
            <a:off x="4431100" y="1046750"/>
            <a:ext cx="4571999" cy="3429004"/>
            <a:chOff x="233350" y="949250"/>
            <a:chExt cx="7137300" cy="3802300"/>
          </a:xfrm>
        </p:grpSpPr>
        <p:sp>
          <p:nvSpPr>
            <p:cNvPr id="7" name="Google Shape;3538;p53">
              <a:extLst>
                <a:ext uri="{FF2B5EF4-FFF2-40B4-BE49-F238E27FC236}">
                  <a16:creationId xmlns:a16="http://schemas.microsoft.com/office/drawing/2014/main" id="{DD1E72BF-482F-8959-6712-2B47C3A1E319}"/>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3539;p53">
              <a:extLst>
                <a:ext uri="{FF2B5EF4-FFF2-40B4-BE49-F238E27FC236}">
                  <a16:creationId xmlns:a16="http://schemas.microsoft.com/office/drawing/2014/main" id="{EDA8BE00-5996-5455-E6F4-A8ACEF5B2C8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3540;p53">
              <a:extLst>
                <a:ext uri="{FF2B5EF4-FFF2-40B4-BE49-F238E27FC236}">
                  <a16:creationId xmlns:a16="http://schemas.microsoft.com/office/drawing/2014/main" id="{CA799057-4172-1F8A-D121-35D3E98B394F}"/>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541;p53">
              <a:extLst>
                <a:ext uri="{FF2B5EF4-FFF2-40B4-BE49-F238E27FC236}">
                  <a16:creationId xmlns:a16="http://schemas.microsoft.com/office/drawing/2014/main" id="{F70ACD92-361E-AD1E-28C2-3D84D213C35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542;p53">
              <a:extLst>
                <a:ext uri="{FF2B5EF4-FFF2-40B4-BE49-F238E27FC236}">
                  <a16:creationId xmlns:a16="http://schemas.microsoft.com/office/drawing/2014/main" id="{0F911358-9B59-9106-D0C8-5403127B80BF}"/>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543;p53">
              <a:extLst>
                <a:ext uri="{FF2B5EF4-FFF2-40B4-BE49-F238E27FC236}">
                  <a16:creationId xmlns:a16="http://schemas.microsoft.com/office/drawing/2014/main" id="{5BCB5379-DB5E-5B87-BA19-FB41C66B951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544;p53">
              <a:extLst>
                <a:ext uri="{FF2B5EF4-FFF2-40B4-BE49-F238E27FC236}">
                  <a16:creationId xmlns:a16="http://schemas.microsoft.com/office/drawing/2014/main" id="{FD285A5D-10FE-31F2-3C35-DA5C065FC2C6}"/>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545;p53">
              <a:extLst>
                <a:ext uri="{FF2B5EF4-FFF2-40B4-BE49-F238E27FC236}">
                  <a16:creationId xmlns:a16="http://schemas.microsoft.com/office/drawing/2014/main" id="{71545ECD-1047-4BB5-B164-0AC0D53C4B89}"/>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546;p53">
              <a:extLst>
                <a:ext uri="{FF2B5EF4-FFF2-40B4-BE49-F238E27FC236}">
                  <a16:creationId xmlns:a16="http://schemas.microsoft.com/office/drawing/2014/main" id="{6A0599BD-F0A3-11B8-4498-4FED1AAF4E92}"/>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3547;p53">
              <a:extLst>
                <a:ext uri="{FF2B5EF4-FFF2-40B4-BE49-F238E27FC236}">
                  <a16:creationId xmlns:a16="http://schemas.microsoft.com/office/drawing/2014/main" id="{A9999E01-1408-5C15-CEFC-B9906B874DB7}"/>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3548;p53">
              <a:extLst>
                <a:ext uri="{FF2B5EF4-FFF2-40B4-BE49-F238E27FC236}">
                  <a16:creationId xmlns:a16="http://schemas.microsoft.com/office/drawing/2014/main" id="{F96E30EA-7053-3625-344D-F00D0FEE235C}"/>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549;p53">
              <a:extLst>
                <a:ext uri="{FF2B5EF4-FFF2-40B4-BE49-F238E27FC236}">
                  <a16:creationId xmlns:a16="http://schemas.microsoft.com/office/drawing/2014/main" id="{C83138AA-CAFD-D8D6-C765-DEE3C712894D}"/>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550;p53">
              <a:extLst>
                <a:ext uri="{FF2B5EF4-FFF2-40B4-BE49-F238E27FC236}">
                  <a16:creationId xmlns:a16="http://schemas.microsoft.com/office/drawing/2014/main" id="{EA74F118-3084-4070-9F0D-2FE17875B82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551;p53">
              <a:extLst>
                <a:ext uri="{FF2B5EF4-FFF2-40B4-BE49-F238E27FC236}">
                  <a16:creationId xmlns:a16="http://schemas.microsoft.com/office/drawing/2014/main" id="{385D7E0B-6A66-4567-AD26-BB46DC676E89}"/>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552;p53">
              <a:extLst>
                <a:ext uri="{FF2B5EF4-FFF2-40B4-BE49-F238E27FC236}">
                  <a16:creationId xmlns:a16="http://schemas.microsoft.com/office/drawing/2014/main" id="{66387921-C2AD-D636-8F16-66D2D9EB5733}"/>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3553;p53">
              <a:extLst>
                <a:ext uri="{FF2B5EF4-FFF2-40B4-BE49-F238E27FC236}">
                  <a16:creationId xmlns:a16="http://schemas.microsoft.com/office/drawing/2014/main" id="{79066C8E-137E-F680-228F-BA70A7FE617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554;p53">
              <a:extLst>
                <a:ext uri="{FF2B5EF4-FFF2-40B4-BE49-F238E27FC236}">
                  <a16:creationId xmlns:a16="http://schemas.microsoft.com/office/drawing/2014/main" id="{ADCFCBA7-8D00-DC8B-E961-2657B2C64A9C}"/>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3555;p53">
              <a:extLst>
                <a:ext uri="{FF2B5EF4-FFF2-40B4-BE49-F238E27FC236}">
                  <a16:creationId xmlns:a16="http://schemas.microsoft.com/office/drawing/2014/main" id="{97AFD860-4390-F42B-F320-382D12A15D5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3556;p53">
              <a:extLst>
                <a:ext uri="{FF2B5EF4-FFF2-40B4-BE49-F238E27FC236}">
                  <a16:creationId xmlns:a16="http://schemas.microsoft.com/office/drawing/2014/main" id="{E06DCB6E-E04A-2075-15F0-C505CC4BA448}"/>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3557;p53">
              <a:extLst>
                <a:ext uri="{FF2B5EF4-FFF2-40B4-BE49-F238E27FC236}">
                  <a16:creationId xmlns:a16="http://schemas.microsoft.com/office/drawing/2014/main" id="{12621EFE-8E6A-D55C-8873-059B48E72957}"/>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3558;p53">
              <a:extLst>
                <a:ext uri="{FF2B5EF4-FFF2-40B4-BE49-F238E27FC236}">
                  <a16:creationId xmlns:a16="http://schemas.microsoft.com/office/drawing/2014/main" id="{729F5ACE-C179-7AA8-E7ED-4598C58854F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3559;p53">
              <a:extLst>
                <a:ext uri="{FF2B5EF4-FFF2-40B4-BE49-F238E27FC236}">
                  <a16:creationId xmlns:a16="http://schemas.microsoft.com/office/drawing/2014/main" id="{41B67E31-4FF8-E9E9-FE6A-A13FF25D138C}"/>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3560;p53">
              <a:extLst>
                <a:ext uri="{FF2B5EF4-FFF2-40B4-BE49-F238E27FC236}">
                  <a16:creationId xmlns:a16="http://schemas.microsoft.com/office/drawing/2014/main" id="{C9153331-A6C6-88A0-0F22-0D2799AD0BD3}"/>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3561;p53">
              <a:extLst>
                <a:ext uri="{FF2B5EF4-FFF2-40B4-BE49-F238E27FC236}">
                  <a16:creationId xmlns:a16="http://schemas.microsoft.com/office/drawing/2014/main" id="{811263B1-4414-99CE-D6C6-1B24C8268CB5}"/>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3562;p53">
              <a:extLst>
                <a:ext uri="{FF2B5EF4-FFF2-40B4-BE49-F238E27FC236}">
                  <a16:creationId xmlns:a16="http://schemas.microsoft.com/office/drawing/2014/main" id="{3A9CA7FA-A950-5840-B678-895ED1ACF25B}"/>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3563;p53">
              <a:extLst>
                <a:ext uri="{FF2B5EF4-FFF2-40B4-BE49-F238E27FC236}">
                  <a16:creationId xmlns:a16="http://schemas.microsoft.com/office/drawing/2014/main" id="{13776930-F54C-A168-9316-5387D5218CE6}"/>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3564;p53">
              <a:extLst>
                <a:ext uri="{FF2B5EF4-FFF2-40B4-BE49-F238E27FC236}">
                  <a16:creationId xmlns:a16="http://schemas.microsoft.com/office/drawing/2014/main" id="{193E529D-FD8A-0607-4BDB-FBBC96985D60}"/>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3565;p53">
              <a:extLst>
                <a:ext uri="{FF2B5EF4-FFF2-40B4-BE49-F238E27FC236}">
                  <a16:creationId xmlns:a16="http://schemas.microsoft.com/office/drawing/2014/main" id="{F692E190-DB73-113E-7FD9-8638D200C1B0}"/>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3566;p53">
              <a:extLst>
                <a:ext uri="{FF2B5EF4-FFF2-40B4-BE49-F238E27FC236}">
                  <a16:creationId xmlns:a16="http://schemas.microsoft.com/office/drawing/2014/main" id="{B73B585E-FA1A-ABA5-63BF-284DDC808BD7}"/>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3567;p53">
              <a:extLst>
                <a:ext uri="{FF2B5EF4-FFF2-40B4-BE49-F238E27FC236}">
                  <a16:creationId xmlns:a16="http://schemas.microsoft.com/office/drawing/2014/main" id="{9B118334-918C-3267-A7D6-F3479A7A052D}"/>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3568;p53">
              <a:extLst>
                <a:ext uri="{FF2B5EF4-FFF2-40B4-BE49-F238E27FC236}">
                  <a16:creationId xmlns:a16="http://schemas.microsoft.com/office/drawing/2014/main" id="{7EFFCE84-B78F-ADC6-0C35-BC3B3E362650}"/>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3569;p53">
              <a:extLst>
                <a:ext uri="{FF2B5EF4-FFF2-40B4-BE49-F238E27FC236}">
                  <a16:creationId xmlns:a16="http://schemas.microsoft.com/office/drawing/2014/main" id="{5D0C048E-10F4-88DC-BC11-62EE9C3AA1AC}"/>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3570;p53">
              <a:extLst>
                <a:ext uri="{FF2B5EF4-FFF2-40B4-BE49-F238E27FC236}">
                  <a16:creationId xmlns:a16="http://schemas.microsoft.com/office/drawing/2014/main" id="{35682E64-4CCF-F639-7EE9-80155D44B426}"/>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3571;p53">
              <a:extLst>
                <a:ext uri="{FF2B5EF4-FFF2-40B4-BE49-F238E27FC236}">
                  <a16:creationId xmlns:a16="http://schemas.microsoft.com/office/drawing/2014/main" id="{EB1851FE-3BBA-8F7A-7A80-8E9382D0FC5C}"/>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3572;p53">
              <a:extLst>
                <a:ext uri="{FF2B5EF4-FFF2-40B4-BE49-F238E27FC236}">
                  <a16:creationId xmlns:a16="http://schemas.microsoft.com/office/drawing/2014/main" id="{BDCBB432-A552-9C0D-F6F3-E5187E98DB06}"/>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3573;p53">
              <a:extLst>
                <a:ext uri="{FF2B5EF4-FFF2-40B4-BE49-F238E27FC236}">
                  <a16:creationId xmlns:a16="http://schemas.microsoft.com/office/drawing/2014/main" id="{DAB60525-2B37-B86D-3678-5434215BCD1D}"/>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3574;p53">
              <a:extLst>
                <a:ext uri="{FF2B5EF4-FFF2-40B4-BE49-F238E27FC236}">
                  <a16:creationId xmlns:a16="http://schemas.microsoft.com/office/drawing/2014/main" id="{8614F03F-DFA2-4411-DBA6-CE232B5EFE10}"/>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3575;p53">
              <a:extLst>
                <a:ext uri="{FF2B5EF4-FFF2-40B4-BE49-F238E27FC236}">
                  <a16:creationId xmlns:a16="http://schemas.microsoft.com/office/drawing/2014/main" id="{5BF18322-EA61-24AB-6437-7A0449C57023}"/>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3576;p53">
              <a:extLst>
                <a:ext uri="{FF2B5EF4-FFF2-40B4-BE49-F238E27FC236}">
                  <a16:creationId xmlns:a16="http://schemas.microsoft.com/office/drawing/2014/main" id="{C24B5447-94CA-3F5B-3A1E-3A36EAD82286}"/>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3577;p53">
              <a:extLst>
                <a:ext uri="{FF2B5EF4-FFF2-40B4-BE49-F238E27FC236}">
                  <a16:creationId xmlns:a16="http://schemas.microsoft.com/office/drawing/2014/main" id="{2147A5BB-BF05-5EB9-E63B-E9F51899A74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3578;p53">
              <a:extLst>
                <a:ext uri="{FF2B5EF4-FFF2-40B4-BE49-F238E27FC236}">
                  <a16:creationId xmlns:a16="http://schemas.microsoft.com/office/drawing/2014/main" id="{56CDC228-A368-F348-03AE-F61587CF0B84}"/>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3579;p53">
              <a:extLst>
                <a:ext uri="{FF2B5EF4-FFF2-40B4-BE49-F238E27FC236}">
                  <a16:creationId xmlns:a16="http://schemas.microsoft.com/office/drawing/2014/main" id="{39ABDDE2-E6B9-F0CF-013B-3254F867EF9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3580;p53">
              <a:extLst>
                <a:ext uri="{FF2B5EF4-FFF2-40B4-BE49-F238E27FC236}">
                  <a16:creationId xmlns:a16="http://schemas.microsoft.com/office/drawing/2014/main" id="{F42C03D5-3C5C-6B3F-7A8F-B4112628F4C3}"/>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3581;p53">
              <a:extLst>
                <a:ext uri="{FF2B5EF4-FFF2-40B4-BE49-F238E27FC236}">
                  <a16:creationId xmlns:a16="http://schemas.microsoft.com/office/drawing/2014/main" id="{65DD7DA2-7A9F-79C2-F5E1-6636B4020AC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3582;p53">
              <a:extLst>
                <a:ext uri="{FF2B5EF4-FFF2-40B4-BE49-F238E27FC236}">
                  <a16:creationId xmlns:a16="http://schemas.microsoft.com/office/drawing/2014/main" id="{4C397D2B-2862-9480-4A49-CC21E516F44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3583;p53">
              <a:extLst>
                <a:ext uri="{FF2B5EF4-FFF2-40B4-BE49-F238E27FC236}">
                  <a16:creationId xmlns:a16="http://schemas.microsoft.com/office/drawing/2014/main" id="{7C3EAE05-61EC-CB5B-8A5D-BE84A0534727}"/>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3584;p53">
              <a:extLst>
                <a:ext uri="{FF2B5EF4-FFF2-40B4-BE49-F238E27FC236}">
                  <a16:creationId xmlns:a16="http://schemas.microsoft.com/office/drawing/2014/main" id="{786EA6C1-2AE8-0D88-6D35-0C3F719252A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3585;p53">
              <a:extLst>
                <a:ext uri="{FF2B5EF4-FFF2-40B4-BE49-F238E27FC236}">
                  <a16:creationId xmlns:a16="http://schemas.microsoft.com/office/drawing/2014/main" id="{24CEE114-A598-B9CF-FE5F-0EA23DE59EC5}"/>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3586;p53">
              <a:extLst>
                <a:ext uri="{FF2B5EF4-FFF2-40B4-BE49-F238E27FC236}">
                  <a16:creationId xmlns:a16="http://schemas.microsoft.com/office/drawing/2014/main" id="{F82EFF95-B5CD-1FB4-3CA7-F94434AA7D59}"/>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3587;p53">
              <a:extLst>
                <a:ext uri="{FF2B5EF4-FFF2-40B4-BE49-F238E27FC236}">
                  <a16:creationId xmlns:a16="http://schemas.microsoft.com/office/drawing/2014/main" id="{21150462-D45C-A37F-4A17-F0D88898F1C3}"/>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3588;p53">
              <a:extLst>
                <a:ext uri="{FF2B5EF4-FFF2-40B4-BE49-F238E27FC236}">
                  <a16:creationId xmlns:a16="http://schemas.microsoft.com/office/drawing/2014/main" id="{010E46D3-92D7-C0A6-2974-27F90711DF30}"/>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8948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7;p28">
            <a:extLst>
              <a:ext uri="{FF2B5EF4-FFF2-40B4-BE49-F238E27FC236}">
                <a16:creationId xmlns:a16="http://schemas.microsoft.com/office/drawing/2014/main" id="{262454FC-5884-DA9B-59B5-2EEF706F8501}"/>
              </a:ext>
            </a:extLst>
          </p:cNvPr>
          <p:cNvSpPr txBox="1">
            <a:spLocks noGrp="1"/>
          </p:cNvSpPr>
          <p:nvPr/>
        </p:nvSpPr>
        <p:spPr>
          <a:xfrm>
            <a:off x="241004" y="688458"/>
            <a:ext cx="7620000" cy="4267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lvl="0" indent="0">
              <a:buNone/>
            </a:pPr>
            <a:r>
              <a:rPr lang="en-US" sz="2000" b="1" dirty="0"/>
              <a:t>-</a:t>
            </a:r>
            <a:r>
              <a:rPr lang="en-US" b="1" dirty="0"/>
              <a:t>supervised learning</a:t>
            </a:r>
            <a:r>
              <a:rPr lang="en-US" sz="1600" dirty="0"/>
              <a:t>:</a:t>
            </a:r>
          </a:p>
          <a:p>
            <a:pPr marL="0" lvl="0" indent="0">
              <a:buNone/>
            </a:pPr>
            <a:r>
              <a:rPr lang="en-US" sz="2800" dirty="0"/>
              <a:t>.</a:t>
            </a:r>
            <a:r>
              <a:rPr lang="en-US" sz="2000" dirty="0"/>
              <a:t> </a:t>
            </a:r>
            <a:r>
              <a:rPr lang="en-US" sz="1600" dirty="0"/>
              <a:t>It uses training samples to learn the general relationship between the inputs and outputs</a:t>
            </a:r>
          </a:p>
          <a:p>
            <a:pPr marL="0" lvl="0" indent="0">
              <a:buNone/>
            </a:pPr>
            <a:r>
              <a:rPr lang="en-US" sz="2000" dirty="0"/>
              <a:t>.</a:t>
            </a:r>
            <a:r>
              <a:rPr lang="en-US" sz="1600" dirty="0"/>
              <a:t> It has two types which are:</a:t>
            </a:r>
          </a:p>
          <a:p>
            <a:pPr marL="0" lvl="0" indent="0">
              <a:buNone/>
            </a:pPr>
            <a:r>
              <a:rPr lang="en-US" sz="1600" dirty="0"/>
              <a:t>1- Classification                                             2- Regression</a:t>
            </a:r>
            <a:endParaRPr lang="en-US" b="1" dirty="0"/>
          </a:p>
          <a:p>
            <a:pPr marL="0" lvl="0" indent="0">
              <a:buNone/>
            </a:pPr>
            <a:r>
              <a:rPr lang="en-US" b="1" dirty="0"/>
              <a:t>-Unsupervised learning</a:t>
            </a:r>
          </a:p>
          <a:p>
            <a:pPr marL="0" lvl="0" indent="0">
              <a:buNone/>
            </a:pPr>
            <a:r>
              <a:rPr lang="en-US" sz="1600" dirty="0"/>
              <a:t>No desired output is associated with training data.</a:t>
            </a:r>
          </a:p>
          <a:p>
            <a:pPr marL="0" lvl="0" indent="0">
              <a:buNone/>
            </a:pPr>
            <a:endParaRPr lang="en-US" sz="1600" dirty="0"/>
          </a:p>
          <a:p>
            <a:pPr marL="285750" lvl="0" indent="-285750">
              <a:lnSpc>
                <a:spcPts val="2612"/>
              </a:lnSpc>
              <a:buClrTx/>
              <a:buSzTx/>
              <a:buFont typeface="Wingdings" panose="05000000000000000000" pitchFamily="2" charset="2"/>
              <a:buChar char="q"/>
            </a:pPr>
            <a:r>
              <a:rPr lang="en-US" sz="1600" kern="1200" dirty="0">
                <a:solidFill>
                  <a:schemeClr val="bg1"/>
                </a:solidFill>
                <a:latin typeface="Roboto" pitchFamily="34" charset="0"/>
                <a:ea typeface="Roboto" pitchFamily="34" charset="-122"/>
                <a:cs typeface="Roboto" pitchFamily="34" charset="-120"/>
              </a:rPr>
              <a:t>The core of this project involves the development and evaluation of supervised learning models for predicting breast cancer recurrence. We have explored a variety of machine learning algorithms, including logistic regression, decision trees, random forests, support vector machines and neural network to determine the most suitable approach for this problem.</a:t>
            </a:r>
            <a:endParaRPr lang="en-US" sz="1600" kern="1200" dirty="0">
              <a:solidFill>
                <a:schemeClr val="bg1"/>
              </a:solidFill>
              <a:latin typeface="Calibri" panose="020F0502020204030204"/>
              <a:ea typeface="+mn-ea"/>
              <a:cs typeface="+mn-cs"/>
            </a:endParaRPr>
          </a:p>
          <a:p>
            <a:pPr marL="0" lvl="0" indent="0">
              <a:buNone/>
            </a:pPr>
            <a:endParaRPr lang="en-US" dirty="0"/>
          </a:p>
        </p:txBody>
      </p:sp>
      <p:sp>
        <p:nvSpPr>
          <p:cNvPr id="5" name="Google Shape;508;p28">
            <a:extLst>
              <a:ext uri="{FF2B5EF4-FFF2-40B4-BE49-F238E27FC236}">
                <a16:creationId xmlns:a16="http://schemas.microsoft.com/office/drawing/2014/main" id="{7AF7EE82-7C9B-D720-AD70-214B13AA7B06}"/>
              </a:ext>
            </a:extLst>
          </p:cNvPr>
          <p:cNvSpPr txBox="1">
            <a:spLocks noGrp="1"/>
          </p:cNvSpPr>
          <p:nvPr/>
        </p:nvSpPr>
        <p:spPr>
          <a:xfrm>
            <a:off x="241004" y="0"/>
            <a:ext cx="3962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0" lvl="0" indent="0" algn="l" rtl="0">
              <a:spcBef>
                <a:spcPts val="0"/>
              </a:spcBef>
              <a:spcAft>
                <a:spcPts val="0"/>
              </a:spcAft>
              <a:buNone/>
            </a:pPr>
            <a:r>
              <a:rPr lang="en" dirty="0">
                <a:solidFill>
                  <a:schemeClr val="accent2"/>
                </a:solidFill>
              </a:rPr>
              <a:t>Machine Learning</a:t>
            </a:r>
            <a:endParaRPr dirty="0">
              <a:solidFill>
                <a:schemeClr val="accent2"/>
              </a:solidFill>
            </a:endParaRPr>
          </a:p>
        </p:txBody>
      </p:sp>
    </p:spTree>
    <p:extLst>
      <p:ext uri="{BB962C8B-B14F-4D97-AF65-F5344CB8AC3E}">
        <p14:creationId xmlns:p14="http://schemas.microsoft.com/office/powerpoint/2010/main" val="158709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8F85F-FA66-1059-8ED2-8667C9A0B860}"/>
              </a:ext>
            </a:extLst>
          </p:cNvPr>
          <p:cNvSpPr>
            <a:spLocks noGrp="1"/>
          </p:cNvSpPr>
          <p:nvPr>
            <p:ph type="body" idx="1"/>
          </p:nvPr>
        </p:nvSpPr>
        <p:spPr>
          <a:xfrm>
            <a:off x="133050" y="754807"/>
            <a:ext cx="4210350" cy="3458196"/>
          </a:xfrm>
        </p:spPr>
        <p:txBody>
          <a:bodyPr/>
          <a:lstStyle/>
          <a:p>
            <a:r>
              <a:rPr lang="en-US" sz="1600" b="0" i="0" dirty="0">
                <a:solidFill>
                  <a:schemeClr val="bg1"/>
                </a:solidFill>
                <a:effectLst/>
                <a:latin typeface="Google Sans"/>
              </a:rPr>
              <a:t>Logistic regression is a supervised machine learning algorithm that accomplishes binary classification tasks by predicting the probability of an outcome</a:t>
            </a:r>
            <a:r>
              <a:rPr lang="en-US" sz="1600" dirty="0"/>
              <a:t> (recurrence in this case)</a:t>
            </a:r>
            <a:r>
              <a:rPr lang="en-US" sz="1600" b="0" i="0" dirty="0">
                <a:solidFill>
                  <a:schemeClr val="bg1"/>
                </a:solidFill>
                <a:effectLst/>
                <a:latin typeface="Google Sans"/>
              </a:rPr>
              <a:t>. The model delivers a binary or dichotomous outcome limited to two possible outcomes: yes/no, 0/1, or true/false</a:t>
            </a:r>
          </a:p>
          <a:p>
            <a:r>
              <a:rPr lang="en-US" sz="1600" dirty="0">
                <a:solidFill>
                  <a:schemeClr val="bg1"/>
                </a:solidFill>
                <a:latin typeface="Google Sans"/>
              </a:rPr>
              <a:t>In this case (breast cancer) </a:t>
            </a:r>
            <a:r>
              <a:rPr lang="en-US" sz="1600" dirty="0"/>
              <a:t>it can assess the likelihood of recurrence based on patient characteristics</a:t>
            </a:r>
            <a:endParaRPr lang="en-US" sz="1600" dirty="0">
              <a:solidFill>
                <a:schemeClr val="bg1"/>
              </a:solidFill>
            </a:endParaRPr>
          </a:p>
        </p:txBody>
      </p:sp>
      <p:sp>
        <p:nvSpPr>
          <p:cNvPr id="3" name="Title 2">
            <a:extLst>
              <a:ext uri="{FF2B5EF4-FFF2-40B4-BE49-F238E27FC236}">
                <a16:creationId xmlns:a16="http://schemas.microsoft.com/office/drawing/2014/main" id="{2AAE5B2E-4AD6-0290-AA97-A972E3835316}"/>
              </a:ext>
            </a:extLst>
          </p:cNvPr>
          <p:cNvSpPr>
            <a:spLocks noGrp="1"/>
          </p:cNvSpPr>
          <p:nvPr>
            <p:ph type="ctrTitle"/>
          </p:nvPr>
        </p:nvSpPr>
        <p:spPr>
          <a:xfrm>
            <a:off x="180675" y="144975"/>
            <a:ext cx="4029376" cy="577800"/>
          </a:xfrm>
        </p:spPr>
        <p:txBody>
          <a:bodyPr/>
          <a:lstStyle/>
          <a:p>
            <a:r>
              <a:rPr lang="en-US" sz="2800" dirty="0">
                <a:solidFill>
                  <a:schemeClr val="accent2"/>
                </a:solidFill>
              </a:rPr>
              <a:t>What is logistic regression?</a:t>
            </a:r>
            <a:endParaRPr lang="en-US" sz="2800" dirty="0"/>
          </a:p>
        </p:txBody>
      </p:sp>
      <p:pic>
        <p:nvPicPr>
          <p:cNvPr id="5" name="Picture 4" descr="A diagram of a brain">
            <a:extLst>
              <a:ext uri="{FF2B5EF4-FFF2-40B4-BE49-F238E27FC236}">
                <a16:creationId xmlns:a16="http://schemas.microsoft.com/office/drawing/2014/main" id="{D41DCBA1-0FA2-9ABE-7477-379385963DAF}"/>
              </a:ext>
            </a:extLst>
          </p:cNvPr>
          <p:cNvPicPr>
            <a:picLocks noChangeAspect="1"/>
          </p:cNvPicPr>
          <p:nvPr/>
        </p:nvPicPr>
        <p:blipFill>
          <a:blip r:embed="rId2"/>
          <a:stretch>
            <a:fillRect/>
          </a:stretch>
        </p:blipFill>
        <p:spPr>
          <a:xfrm>
            <a:off x="76200" y="3733800"/>
            <a:ext cx="4486275" cy="1133475"/>
          </a:xfrm>
          <a:prstGeom prst="rect">
            <a:avLst/>
          </a:prstGeom>
        </p:spPr>
      </p:pic>
      <p:sp>
        <p:nvSpPr>
          <p:cNvPr id="6" name="TextBox 5"/>
          <p:cNvSpPr txBox="1"/>
          <p:nvPr/>
        </p:nvSpPr>
        <p:spPr>
          <a:xfrm>
            <a:off x="5114925" y="900648"/>
            <a:ext cx="3771900" cy="4031873"/>
          </a:xfrm>
          <a:prstGeom prst="rect">
            <a:avLst/>
          </a:prstGeom>
          <a:noFill/>
        </p:spPr>
        <p:txBody>
          <a:bodyPr wrap="square" rtlCol="0">
            <a:spAutoFit/>
          </a:bodyPr>
          <a:lstStyle/>
          <a:p>
            <a:pPr marL="400050" lvl="0" indent="-285750">
              <a:buClr>
                <a:srgbClr val="FFFFFF"/>
              </a:buClr>
              <a:buSzPts val="1800"/>
              <a:buFont typeface="Arial" panose="020B0604020202020204" pitchFamily="34" charset="0"/>
              <a:buChar char="•"/>
            </a:pPr>
            <a:r>
              <a:rPr lang="en-US" sz="1600" dirty="0">
                <a:solidFill>
                  <a:srgbClr val="FFFFFF"/>
                </a:solidFill>
                <a:latin typeface="Maven Pro"/>
                <a:sym typeface="Maven Pro"/>
              </a:rPr>
              <a:t>The model analyzes the data to identify relationships between </a:t>
            </a:r>
          </a:p>
          <a:p>
            <a:pPr marL="114300" lvl="0">
              <a:buClr>
                <a:srgbClr val="FFFFFF"/>
              </a:buClr>
              <a:buSzPts val="1800"/>
            </a:pPr>
            <a:r>
              <a:rPr lang="en-US" sz="1600" dirty="0">
                <a:solidFill>
                  <a:srgbClr val="FFFFFF"/>
                </a:solidFill>
                <a:latin typeface="Maven Pro"/>
                <a:sym typeface="Maven Pro"/>
              </a:rPr>
              <a:t>     features and recurrence.</a:t>
            </a:r>
          </a:p>
          <a:p>
            <a:pPr marL="114300" lvl="0">
              <a:buClr>
                <a:srgbClr val="FFFFFF"/>
              </a:buClr>
              <a:buSzPts val="1800"/>
            </a:pPr>
            <a:r>
              <a:rPr lang="en-US" sz="1600" dirty="0">
                <a:solidFill>
                  <a:srgbClr val="FFFFFF"/>
                </a:solidFill>
                <a:latin typeface="Maven Pro"/>
                <a:sym typeface="Maven Pro"/>
              </a:rPr>
              <a:t>     It estimates coefficients that              quantify these relationships.</a:t>
            </a:r>
          </a:p>
          <a:p>
            <a:pPr marL="114300" lvl="0">
              <a:buClr>
                <a:srgbClr val="FFFFFF"/>
              </a:buClr>
              <a:buSzPts val="1800"/>
            </a:pPr>
            <a:r>
              <a:rPr lang="en-US" sz="1600" dirty="0">
                <a:solidFill>
                  <a:srgbClr val="FFFFFF"/>
                </a:solidFill>
                <a:latin typeface="Maven Pro"/>
                <a:sym typeface="Maven Pro"/>
              </a:rPr>
              <a:t>   A high probability score from the        model indicates a greater chance of recurrence. </a:t>
            </a:r>
          </a:p>
          <a:p>
            <a:pPr marL="400050" lvl="0" indent="-285750">
              <a:buClr>
                <a:srgbClr val="FFFFFF"/>
              </a:buClr>
              <a:buSzPts val="1800"/>
              <a:buFont typeface="Arial" panose="020B0604020202020204" pitchFamily="34" charset="0"/>
              <a:buChar char="•"/>
            </a:pPr>
            <a:r>
              <a:rPr lang="en-US" sz="1600" b="1" dirty="0">
                <a:solidFill>
                  <a:schemeClr val="accent1"/>
                </a:solidFill>
                <a:latin typeface="Maven Pro"/>
                <a:sym typeface="Maven Pro"/>
              </a:rPr>
              <a:t>Benefits of Logistic Regression</a:t>
            </a:r>
          </a:p>
          <a:p>
            <a:pPr marL="400050" lvl="0" indent="-285750">
              <a:buClr>
                <a:srgbClr val="FFFFFF"/>
              </a:buClr>
              <a:buSzPts val="1800"/>
              <a:buFont typeface="Wingdings" panose="05000000000000000000" pitchFamily="2" charset="2"/>
              <a:buChar char="Ø"/>
            </a:pPr>
            <a:r>
              <a:rPr lang="en-US" sz="1600" dirty="0">
                <a:solidFill>
                  <a:srgbClr val="FFFFFF"/>
                </a:solidFill>
                <a:latin typeface="Maven Pro"/>
                <a:sym typeface="Maven Pro"/>
              </a:rPr>
              <a:t>Easy to interpret: Model coefficients provide insights into feature  importance.</a:t>
            </a:r>
          </a:p>
          <a:p>
            <a:pPr marL="400050" lvl="0" indent="-285750">
              <a:buClr>
                <a:srgbClr val="FFFFFF"/>
              </a:buClr>
              <a:buSzPts val="1800"/>
              <a:buFont typeface="Wingdings" panose="05000000000000000000" pitchFamily="2" charset="2"/>
              <a:buChar char="Ø"/>
            </a:pPr>
            <a:r>
              <a:rPr lang="en-US" sz="1600" dirty="0">
                <a:solidFill>
                  <a:srgbClr val="FFFFFF"/>
                </a:solidFill>
                <a:latin typeface="Maven Pro"/>
                <a:sym typeface="Maven Pro"/>
              </a:rPr>
              <a:t>Relatively fast to train: Makes it suitable for real-time applications in healthcare.</a:t>
            </a:r>
          </a:p>
          <a:p>
            <a:pPr marL="114300" lvl="0">
              <a:buClr>
                <a:srgbClr val="FFFFFF"/>
              </a:buClr>
              <a:buSzPts val="1800"/>
            </a:pPr>
            <a:r>
              <a:rPr lang="en-US" sz="1600" b="1" dirty="0">
                <a:solidFill>
                  <a:schemeClr val="accent1"/>
                </a:solidFill>
                <a:latin typeface="Maven Pro"/>
                <a:sym typeface="Maven Pro"/>
              </a:rPr>
              <a:t>Accuracy: 078</a:t>
            </a:r>
          </a:p>
        </p:txBody>
      </p:sp>
      <p:sp>
        <p:nvSpPr>
          <p:cNvPr id="7" name="TextBox 6"/>
          <p:cNvSpPr txBox="1"/>
          <p:nvPr/>
        </p:nvSpPr>
        <p:spPr>
          <a:xfrm>
            <a:off x="5476875" y="496788"/>
            <a:ext cx="3409950" cy="307777"/>
          </a:xfrm>
          <a:prstGeom prst="rect">
            <a:avLst/>
          </a:prstGeom>
          <a:noFill/>
        </p:spPr>
        <p:txBody>
          <a:bodyPr wrap="square" rtlCol="0">
            <a:spAutoFit/>
          </a:bodyPr>
          <a:lstStyle/>
          <a:p>
            <a:r>
              <a:rPr lang="en-US" b="1" dirty="0">
                <a:solidFill>
                  <a:schemeClr val="accent2"/>
                </a:solidFill>
              </a:rPr>
              <a:t>Logistic Model Building</a:t>
            </a:r>
          </a:p>
        </p:txBody>
      </p:sp>
    </p:spTree>
    <p:extLst>
      <p:ext uri="{BB962C8B-B14F-4D97-AF65-F5344CB8AC3E}">
        <p14:creationId xmlns:p14="http://schemas.microsoft.com/office/powerpoint/2010/main" val="206796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FB4C0D-8651-CE13-D24D-2CA8698DE3FE}"/>
              </a:ext>
            </a:extLst>
          </p:cNvPr>
          <p:cNvSpPr>
            <a:spLocks noGrp="1"/>
          </p:cNvSpPr>
          <p:nvPr>
            <p:ph type="body" idx="1"/>
          </p:nvPr>
        </p:nvSpPr>
        <p:spPr>
          <a:xfrm>
            <a:off x="209249" y="849923"/>
            <a:ext cx="7774899" cy="3500902"/>
          </a:xfrm>
        </p:spPr>
        <p:txBody>
          <a:bodyPr/>
          <a:lstStyle/>
          <a:p>
            <a:r>
              <a:rPr lang="en-US" dirty="0"/>
              <a:t>Breast Cancer Dataset provides information on various patient characteristics along with recurrence labels. Logistic regression analyzes this data to understand how these features influence recurrence. The model assigns weights (coefficients) to each feature, indicating its significance in predicting recurrence. A high probability score generated by the model suggests a higher risk of recurrence. Logistic regression offers advantages like interpretability, making it easier to understand how the model arrives at its predictions. Additionally, it's relatively fast to train, allowing for potential integration into healthcare settings.</a:t>
            </a:r>
          </a:p>
        </p:txBody>
      </p:sp>
      <p:sp>
        <p:nvSpPr>
          <p:cNvPr id="3" name="Title 2">
            <a:extLst>
              <a:ext uri="{FF2B5EF4-FFF2-40B4-BE49-F238E27FC236}">
                <a16:creationId xmlns:a16="http://schemas.microsoft.com/office/drawing/2014/main" id="{720757FA-8335-63F7-2FFF-44FB0DCFAF68}"/>
              </a:ext>
            </a:extLst>
          </p:cNvPr>
          <p:cNvSpPr>
            <a:spLocks noGrp="1"/>
          </p:cNvSpPr>
          <p:nvPr>
            <p:ph type="ctrTitle"/>
          </p:nvPr>
        </p:nvSpPr>
        <p:spPr>
          <a:xfrm>
            <a:off x="142574" y="154500"/>
            <a:ext cx="6010575" cy="577800"/>
          </a:xfrm>
        </p:spPr>
        <p:txBody>
          <a:bodyPr/>
          <a:lstStyle/>
          <a:p>
            <a:r>
              <a:rPr lang="en-US" dirty="0">
                <a:solidFill>
                  <a:schemeClr val="accent5">
                    <a:lumMod val="50000"/>
                  </a:schemeClr>
                </a:solidFill>
              </a:rPr>
              <a:t>Logistic regression in breast cancer</a:t>
            </a:r>
          </a:p>
        </p:txBody>
      </p:sp>
    </p:spTree>
    <p:extLst>
      <p:ext uri="{BB962C8B-B14F-4D97-AF65-F5344CB8AC3E}">
        <p14:creationId xmlns:p14="http://schemas.microsoft.com/office/powerpoint/2010/main" val="2969954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690345"/>
            <a:ext cx="9058940" cy="4285691"/>
          </a:xfrm>
        </p:spPr>
        <p:txBody>
          <a:bodyPr/>
          <a:lstStyle/>
          <a:p>
            <a:r>
              <a:rPr lang="en-US" sz="1200" dirty="0"/>
              <a:t>A decision tree is a supervised learning algorithm.</a:t>
            </a:r>
          </a:p>
          <a:p>
            <a:r>
              <a:rPr lang="en-US" sz="1200" dirty="0"/>
              <a:t>Is used for classification and regression modeling. Regression is a method used for predictive modeling, so these trees are used to either classify data or predict what will come next. </a:t>
            </a:r>
          </a:p>
          <a:p>
            <a:endParaRPr lang="en-US" sz="1200" dirty="0"/>
          </a:p>
          <a:p>
            <a:r>
              <a:rPr lang="en-US" sz="1200" dirty="0"/>
              <a:t>Types of decision trees in machine learning</a:t>
            </a:r>
          </a:p>
          <a:p>
            <a:r>
              <a:rPr lang="en-US" sz="1200" dirty="0"/>
              <a:t>          1.Classification trees.</a:t>
            </a:r>
          </a:p>
          <a:p>
            <a:r>
              <a:rPr lang="en-US" sz="1200" dirty="0"/>
              <a:t>Classification trees determine whether an event happened or didn’t happen. Usually, this involves a “yes” or “no” outcome. </a:t>
            </a:r>
          </a:p>
          <a:p>
            <a:r>
              <a:rPr lang="en-US" sz="1200" dirty="0"/>
              <a:t>    2. Regression trees.</a:t>
            </a:r>
          </a:p>
          <a:p>
            <a:r>
              <a:rPr lang="en-US" sz="1200" dirty="0"/>
              <a:t>predict continuous values based on previous data or information.</a:t>
            </a:r>
          </a:p>
          <a:p>
            <a:endParaRPr lang="en-US" sz="1200" dirty="0"/>
          </a:p>
          <a:p>
            <a:r>
              <a:rPr lang="en-US" sz="1200" dirty="0"/>
              <a:t>Decision trees look like flowcharts, starting at the root node with a specific question of data, that leads to branches that hold potential answers. The branches then lead to decision (internal) nodes, which ask more questions that lead to more outcomes. This goes on until the data reaches what’s called a terminal (or “leaf”) node and ends.</a:t>
            </a:r>
          </a:p>
          <a:p>
            <a:pPr marL="114300" indent="0">
              <a:buNone/>
            </a:pPr>
            <a:endParaRPr lang="en-US" sz="1200" dirty="0"/>
          </a:p>
          <a:p>
            <a:r>
              <a:rPr lang="en-US" sz="1200" dirty="0"/>
              <a:t>Gini impurity &amp; Entropy The idea with your (Gini impurity , Entropy) is that we want to make sure that the feature we chose is the most important and best feature I can start my tree with.</a:t>
            </a:r>
          </a:p>
          <a:p>
            <a:endParaRPr lang="en-US" sz="1200" dirty="0"/>
          </a:p>
        </p:txBody>
      </p:sp>
      <p:sp>
        <p:nvSpPr>
          <p:cNvPr id="3" name="Title 2"/>
          <p:cNvSpPr>
            <a:spLocks noGrp="1"/>
          </p:cNvSpPr>
          <p:nvPr>
            <p:ph type="ctrTitle"/>
          </p:nvPr>
        </p:nvSpPr>
        <p:spPr>
          <a:xfrm>
            <a:off x="0" y="0"/>
            <a:ext cx="3976578" cy="637953"/>
          </a:xfrm>
        </p:spPr>
        <p:txBody>
          <a:bodyPr/>
          <a:lstStyle/>
          <a:p>
            <a:r>
              <a:rPr lang="en-US" sz="2800" dirty="0">
                <a:solidFill>
                  <a:schemeClr val="accent2"/>
                </a:solidFill>
              </a:rPr>
              <a:t>What is decision tree?</a:t>
            </a:r>
          </a:p>
        </p:txBody>
      </p:sp>
      <p:pic>
        <p:nvPicPr>
          <p:cNvPr id="4" name="Picture 3" descr="A group of mathematical equations&#10;&#10;Description automatically generated">
            <a:extLst>
              <a:ext uri="{FF2B5EF4-FFF2-40B4-BE49-F238E27FC236}">
                <a16:creationId xmlns:a16="http://schemas.microsoft.com/office/drawing/2014/main" id="{8A972233-65A0-1EDB-5CB3-75073C8C8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728" y="4165437"/>
            <a:ext cx="2832410" cy="695703"/>
          </a:xfrm>
          <a:prstGeom prst="rect">
            <a:avLst/>
          </a:prstGeom>
        </p:spPr>
      </p:pic>
      <p:pic>
        <p:nvPicPr>
          <p:cNvPr id="5" name="Picture 4" descr="A math equation with black text">
            <a:extLst>
              <a:ext uri="{FF2B5EF4-FFF2-40B4-BE49-F238E27FC236}">
                <a16:creationId xmlns:a16="http://schemas.microsoft.com/office/drawing/2014/main" id="{AF3F97DF-A033-4BD9-CE26-6004039A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875" y="4144047"/>
            <a:ext cx="2393795" cy="695703"/>
          </a:xfrm>
          <a:prstGeom prst="rect">
            <a:avLst/>
          </a:prstGeom>
        </p:spPr>
      </p:pic>
    </p:spTree>
    <p:extLst>
      <p:ext uri="{BB962C8B-B14F-4D97-AF65-F5344CB8AC3E}">
        <p14:creationId xmlns:p14="http://schemas.microsoft.com/office/powerpoint/2010/main" val="1734832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754142"/>
            <a:ext cx="8984512" cy="4243160"/>
          </a:xfrm>
        </p:spPr>
        <p:txBody>
          <a:bodyPr/>
          <a:lstStyle/>
          <a:p>
            <a:pPr>
              <a:lnSpc>
                <a:spcPct val="150000"/>
              </a:lnSpc>
              <a:buFont typeface="Arial" panose="020B0604020202020204" pitchFamily="34" charset="0"/>
              <a:buChar char="•"/>
            </a:pPr>
            <a:r>
              <a:rPr lang="en-GB" sz="1400" b="1" dirty="0">
                <a:solidFill>
                  <a:schemeClr val="bg1"/>
                </a:solidFill>
                <a:latin typeface="var(--cds-font-family-source-sans-pro)"/>
              </a:rPr>
              <a:t>Root node: </a:t>
            </a:r>
            <a:r>
              <a:rPr lang="en-GB" sz="1400" dirty="0">
                <a:solidFill>
                  <a:schemeClr val="bg1"/>
                </a:solidFill>
                <a:latin typeface="var(--cds-font-family-source-sans-pro)"/>
              </a:rPr>
              <a:t>The topmost node of a decision tree that represents the entire message or decision.</a:t>
            </a:r>
          </a:p>
          <a:p>
            <a:pPr>
              <a:lnSpc>
                <a:spcPct val="150000"/>
              </a:lnSpc>
              <a:buFont typeface="Arial" panose="020B0604020202020204" pitchFamily="34" charset="0"/>
              <a:buChar char="•"/>
            </a:pPr>
            <a:r>
              <a:rPr lang="en-GB" sz="1400" b="1" dirty="0">
                <a:solidFill>
                  <a:schemeClr val="bg1"/>
                </a:solidFill>
                <a:latin typeface="var(--cds-font-family-source-sans-pro)"/>
              </a:rPr>
              <a:t>Decision (or internal) node: </a:t>
            </a:r>
            <a:r>
              <a:rPr lang="en-GB" sz="1400" dirty="0">
                <a:solidFill>
                  <a:schemeClr val="bg1"/>
                </a:solidFill>
                <a:latin typeface="var(--cds-font-family-source-sans-pro)"/>
              </a:rPr>
              <a:t>A node within a decision tree where the</a:t>
            </a:r>
          </a:p>
          <a:p>
            <a:pPr marL="114300" indent="0">
              <a:lnSpc>
                <a:spcPct val="150000"/>
              </a:lnSpc>
              <a:buNone/>
            </a:pPr>
            <a:r>
              <a:rPr lang="en-GB" sz="1400" dirty="0">
                <a:solidFill>
                  <a:schemeClr val="bg1"/>
                </a:solidFill>
                <a:latin typeface="var(--cds-font-family-source-sans-pro)"/>
              </a:rPr>
              <a:t> prior node branches into two or more variables.</a:t>
            </a:r>
          </a:p>
          <a:p>
            <a:pPr>
              <a:lnSpc>
                <a:spcPct val="150000"/>
              </a:lnSpc>
              <a:buFont typeface="Arial" panose="020B0604020202020204" pitchFamily="34" charset="0"/>
              <a:buChar char="•"/>
            </a:pPr>
            <a:r>
              <a:rPr lang="en-GB" sz="1400" b="1" dirty="0">
                <a:solidFill>
                  <a:schemeClr val="bg1"/>
                </a:solidFill>
                <a:latin typeface="var(--cds-font-family-source-sans-pro)"/>
              </a:rPr>
              <a:t>Leaf (or terminal) node: </a:t>
            </a:r>
            <a:r>
              <a:rPr lang="en-GB" sz="1400" dirty="0">
                <a:solidFill>
                  <a:schemeClr val="bg1"/>
                </a:solidFill>
                <a:latin typeface="var(--cds-font-family-source-sans-pro)"/>
              </a:rPr>
              <a:t>The leaf node is also called the external </a:t>
            </a:r>
          </a:p>
          <a:p>
            <a:pPr marL="114300" indent="0">
              <a:lnSpc>
                <a:spcPct val="150000"/>
              </a:lnSpc>
              <a:buNone/>
            </a:pPr>
            <a:r>
              <a:rPr lang="en-GB" sz="1400" dirty="0">
                <a:solidFill>
                  <a:schemeClr val="bg1"/>
                </a:solidFill>
                <a:latin typeface="var(--cds-font-family-source-sans-pro)"/>
              </a:rPr>
              <a:t>node or terminal node, which means it has no child—it’s the last node in </a:t>
            </a:r>
          </a:p>
          <a:p>
            <a:pPr marL="114300" indent="0">
              <a:lnSpc>
                <a:spcPct val="150000"/>
              </a:lnSpc>
              <a:buNone/>
            </a:pPr>
            <a:r>
              <a:rPr lang="en-GB" sz="1400" dirty="0">
                <a:solidFill>
                  <a:schemeClr val="bg1"/>
                </a:solidFill>
                <a:latin typeface="var(--cds-font-family-source-sans-pro)"/>
              </a:rPr>
              <a:t>the decision tree and furthest from the root node.</a:t>
            </a:r>
          </a:p>
          <a:p>
            <a:pPr>
              <a:lnSpc>
                <a:spcPct val="150000"/>
              </a:lnSpc>
              <a:buFont typeface="Arial" panose="020B0604020202020204" pitchFamily="34" charset="0"/>
              <a:buChar char="•"/>
            </a:pPr>
            <a:r>
              <a:rPr lang="en-GB" sz="1400" b="1" dirty="0">
                <a:solidFill>
                  <a:schemeClr val="bg1"/>
                </a:solidFill>
                <a:latin typeface="var(--cds-font-family-source-sans-pro)"/>
              </a:rPr>
              <a:t>Variables: </a:t>
            </a:r>
            <a:r>
              <a:rPr lang="en-GB" sz="1400" dirty="0">
                <a:solidFill>
                  <a:schemeClr val="bg1"/>
                </a:solidFill>
                <a:latin typeface="var(--cds-font-family-source-sans-pro)"/>
              </a:rPr>
              <a:t>we have two type of variables </a:t>
            </a:r>
            <a:r>
              <a:rPr lang="en-GB" sz="1400" b="1" dirty="0">
                <a:solidFill>
                  <a:schemeClr val="bg1"/>
                </a:solidFill>
                <a:latin typeface="var(--cds-font-family-source-sans-pro)"/>
              </a:rPr>
              <a:t>category</a:t>
            </a:r>
            <a:r>
              <a:rPr lang="en-GB" sz="1400" dirty="0">
                <a:solidFill>
                  <a:schemeClr val="bg1"/>
                </a:solidFill>
                <a:latin typeface="var(--cds-font-family-source-sans-pro)"/>
              </a:rPr>
              <a:t> or </a:t>
            </a:r>
            <a:r>
              <a:rPr lang="en-GB" sz="1400" b="1" dirty="0">
                <a:solidFill>
                  <a:schemeClr val="bg1"/>
                </a:solidFill>
                <a:latin typeface="Helvetica Neue"/>
              </a:rPr>
              <a:t>continuous</a:t>
            </a:r>
            <a:r>
              <a:rPr lang="en-GB" sz="1400" dirty="0">
                <a:solidFill>
                  <a:schemeClr val="bg1"/>
                </a:solidFill>
                <a:latin typeface="Helvetica Neue"/>
              </a:rPr>
              <a:t> </a:t>
            </a:r>
            <a:r>
              <a:rPr lang="en-GB" sz="1400" dirty="0">
                <a:solidFill>
                  <a:schemeClr val="bg1"/>
                </a:solidFill>
                <a:latin typeface="var(--cds-font-family-source-sans-pro)"/>
              </a:rPr>
              <a:t>.</a:t>
            </a:r>
          </a:p>
          <a:p>
            <a:pPr>
              <a:lnSpc>
                <a:spcPct val="150000"/>
              </a:lnSpc>
              <a:buFont typeface="Arial" panose="020B0604020202020204" pitchFamily="34" charset="0"/>
              <a:buChar char="•"/>
            </a:pPr>
            <a:r>
              <a:rPr lang="en-GB" sz="1400" b="1" dirty="0">
                <a:solidFill>
                  <a:schemeClr val="bg1"/>
                </a:solidFill>
                <a:latin typeface="var(--cds-font-family-source-sans-pro)"/>
              </a:rPr>
              <a:t>Splitting: </a:t>
            </a:r>
            <a:r>
              <a:rPr lang="en-GB" sz="1400" dirty="0">
                <a:solidFill>
                  <a:schemeClr val="bg1"/>
                </a:solidFill>
                <a:latin typeface="var(--cds-font-family-source-sans-pro)"/>
              </a:rPr>
              <a:t>The process of dividing a node into two or more nodes.</a:t>
            </a:r>
          </a:p>
          <a:p>
            <a:pPr marL="114300" indent="0">
              <a:lnSpc>
                <a:spcPct val="150000"/>
              </a:lnSpc>
              <a:buNone/>
            </a:pPr>
            <a:r>
              <a:rPr lang="en-GB" sz="1400" dirty="0">
                <a:solidFill>
                  <a:schemeClr val="bg1"/>
                </a:solidFill>
                <a:latin typeface="var(--cds-font-family-source-sans-pro)"/>
              </a:rPr>
              <a:t> It’s the part at which the decision branches off into variables.</a:t>
            </a:r>
          </a:p>
          <a:p>
            <a:pPr>
              <a:lnSpc>
                <a:spcPct val="150000"/>
              </a:lnSpc>
              <a:buFont typeface="Arial" panose="020B0604020202020204" pitchFamily="34" charset="0"/>
              <a:buChar char="•"/>
            </a:pPr>
            <a:r>
              <a:rPr lang="en-GB" sz="1400" b="1" dirty="0">
                <a:solidFill>
                  <a:schemeClr val="bg1"/>
                </a:solidFill>
                <a:latin typeface="var(--cds-font-family-source-sans-pro)"/>
              </a:rPr>
              <a:t>Pruning: </a:t>
            </a:r>
            <a:r>
              <a:rPr lang="en-GB" sz="1400" dirty="0">
                <a:solidFill>
                  <a:schemeClr val="bg1"/>
                </a:solidFill>
                <a:latin typeface="var(--cds-font-family-source-sans-pro)"/>
              </a:rPr>
              <a:t>The opposite of splitting, the process of going through </a:t>
            </a:r>
          </a:p>
          <a:p>
            <a:pPr marL="114300" indent="0">
              <a:lnSpc>
                <a:spcPct val="150000"/>
              </a:lnSpc>
              <a:buNone/>
            </a:pPr>
            <a:r>
              <a:rPr lang="en-GB" sz="1400" dirty="0">
                <a:solidFill>
                  <a:schemeClr val="bg1"/>
                </a:solidFill>
                <a:latin typeface="var(--cds-font-family-source-sans-pro)"/>
              </a:rPr>
              <a:t>and reducing the tree to only the most important nodes or outcomes</a:t>
            </a:r>
          </a:p>
          <a:p>
            <a:pPr>
              <a:buFont typeface="Arial" panose="020B0604020202020204" pitchFamily="34" charset="0"/>
              <a:buChar char="•"/>
            </a:pPr>
            <a:endParaRPr lang="en-GB" sz="1400" dirty="0">
              <a:solidFill>
                <a:schemeClr val="bg1"/>
              </a:solidFill>
            </a:endParaRPr>
          </a:p>
          <a:p>
            <a:endParaRPr lang="en-US" sz="1400" dirty="0"/>
          </a:p>
        </p:txBody>
      </p:sp>
      <p:sp>
        <p:nvSpPr>
          <p:cNvPr id="3" name="Title 2"/>
          <p:cNvSpPr>
            <a:spLocks noGrp="1"/>
          </p:cNvSpPr>
          <p:nvPr>
            <p:ph type="ctrTitle"/>
          </p:nvPr>
        </p:nvSpPr>
        <p:spPr>
          <a:xfrm>
            <a:off x="-1" y="0"/>
            <a:ext cx="4242391" cy="680484"/>
          </a:xfrm>
        </p:spPr>
        <p:txBody>
          <a:bodyPr/>
          <a:lstStyle/>
          <a:p>
            <a:br>
              <a:rPr lang="en-US" dirty="0"/>
            </a:br>
            <a:r>
              <a:rPr lang="en-US" dirty="0">
                <a:solidFill>
                  <a:schemeClr val="accent2"/>
                </a:solidFill>
              </a:rPr>
              <a:t>Decision tree Terminology</a:t>
            </a:r>
          </a:p>
        </p:txBody>
      </p:sp>
      <p:pic>
        <p:nvPicPr>
          <p:cNvPr id="4" name="Picture 3" descr="A screenshot of a computer&#10;&#10;Description automatically generated">
            <a:extLst>
              <a:ext uri="{FF2B5EF4-FFF2-40B4-BE49-F238E27FC236}">
                <a16:creationId xmlns:a16="http://schemas.microsoft.com/office/drawing/2014/main" id="{F5303097-1539-8D27-DE01-18394C184408}"/>
              </a:ext>
            </a:extLst>
          </p:cNvPr>
          <p:cNvPicPr>
            <a:picLocks noChangeAspect="1"/>
          </p:cNvPicPr>
          <p:nvPr/>
        </p:nvPicPr>
        <p:blipFill>
          <a:blip r:embed="rId2"/>
          <a:stretch>
            <a:fillRect/>
          </a:stretch>
        </p:blipFill>
        <p:spPr>
          <a:xfrm>
            <a:off x="5973538" y="1609882"/>
            <a:ext cx="3170462" cy="3200677"/>
          </a:xfrm>
          <a:prstGeom prst="rect">
            <a:avLst/>
          </a:prstGeom>
        </p:spPr>
      </p:pic>
    </p:spTree>
    <p:extLst>
      <p:ext uri="{BB962C8B-B14F-4D97-AF65-F5344CB8AC3E}">
        <p14:creationId xmlns:p14="http://schemas.microsoft.com/office/powerpoint/2010/main" val="2820268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8EB85-C6C6-B1BF-1CE2-0CD09FB8DD66}"/>
              </a:ext>
            </a:extLst>
          </p:cNvPr>
          <p:cNvSpPr>
            <a:spLocks noGrp="1"/>
          </p:cNvSpPr>
          <p:nvPr>
            <p:ph type="body" idx="1"/>
          </p:nvPr>
        </p:nvSpPr>
        <p:spPr>
          <a:xfrm>
            <a:off x="147634" y="989475"/>
            <a:ext cx="8848732" cy="3378160"/>
          </a:xfrm>
        </p:spPr>
        <p:txBody>
          <a:bodyPr/>
          <a:lstStyle/>
          <a:p>
            <a:pPr marL="0" marR="0" indent="0">
              <a:lnSpc>
                <a:spcPct val="115000"/>
              </a:lnSpc>
              <a:spcBef>
                <a:spcPts val="0"/>
              </a:spcBef>
              <a:spcAft>
                <a:spcPts val="1000"/>
              </a:spcAft>
              <a:buNone/>
            </a:pPr>
            <a:r>
              <a:rPr lang="en-US" sz="1400" dirty="0">
                <a:effectLst/>
                <a:latin typeface="Maven Pro" panose="020B0604020202020204" charset="0"/>
                <a:ea typeface="Times New Roman" panose="02020603050405020304" pitchFamily="18" charset="0"/>
                <a:cs typeface="Times New Roman" panose="02020603050405020304" pitchFamily="18" charset="0"/>
              </a:rPr>
              <a:t>Random forest, a popular machine learning algorithm that merges the outputs of numerous decision trees to produce a single outcome. Its popularity stems from its user-friendliness and versatility, making it suitable for both classification and regression tasks.</a:t>
            </a:r>
          </a:p>
          <a:p>
            <a:r>
              <a:rPr lang="en-US" sz="1400" b="1" dirty="0">
                <a:latin typeface="Maven Pro" panose="020B0604020202020204" charset="0"/>
              </a:rPr>
              <a:t>How It Works?</a:t>
            </a:r>
          </a:p>
          <a:p>
            <a:endParaRPr lang="en-US" sz="1400" b="1" dirty="0">
              <a:latin typeface="Maven Pro" panose="020B0604020202020204" charset="0"/>
            </a:endParaRPr>
          </a:p>
          <a:p>
            <a:r>
              <a:rPr lang="en-US" sz="1400" dirty="0">
                <a:latin typeface="Maven Pro" panose="020B0604020202020204" charset="0"/>
              </a:rPr>
              <a:t>At its core, the Random Forest model operates on the principle of aggregating the results of numerous decision trees. The process begins with bootstrap sampling, where multiple subsets of the training data are created through random sampling with replacement. Each subset is used to train a separate decision tree, with the additional twist that at each node in a tree, a random subset of features is selected for the best possible split. This randomness in both data sampling and feature selection ensures that the trees in the forest are diverse and uncorrelated.</a:t>
            </a:r>
          </a:p>
          <a:p>
            <a:pPr marL="0" marR="0" indent="0">
              <a:lnSpc>
                <a:spcPct val="115000"/>
              </a:lnSpc>
              <a:spcBef>
                <a:spcPts val="0"/>
              </a:spcBef>
              <a:spcAft>
                <a:spcPts val="1000"/>
              </a:spcAft>
              <a:buNone/>
            </a:pPr>
            <a:endParaRPr lang="en-US" sz="1200" dirty="0">
              <a:effectLst/>
              <a:latin typeface="Maven Pro" panose="020B0604020202020204" charset="0"/>
              <a:ea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D0348961-80A4-074C-BFB6-153863E0C465}"/>
              </a:ext>
            </a:extLst>
          </p:cNvPr>
          <p:cNvSpPr>
            <a:spLocks noGrp="1"/>
          </p:cNvSpPr>
          <p:nvPr>
            <p:ph type="ctrTitle"/>
          </p:nvPr>
        </p:nvSpPr>
        <p:spPr>
          <a:xfrm>
            <a:off x="152099" y="135450"/>
            <a:ext cx="4037581" cy="577800"/>
          </a:xfrm>
        </p:spPr>
        <p:txBody>
          <a:bodyPr/>
          <a:lstStyle/>
          <a:p>
            <a:r>
              <a:rPr lang="en-US" dirty="0">
                <a:solidFill>
                  <a:schemeClr val="accent2"/>
                </a:solidFill>
                <a:latin typeface="+mj-lt"/>
                <a:ea typeface="Segoe UI Black" panose="020B0A02040204020203" pitchFamily="34" charset="0"/>
              </a:rPr>
              <a:t>Random Forest Model</a:t>
            </a:r>
          </a:p>
        </p:txBody>
      </p:sp>
    </p:spTree>
    <p:extLst>
      <p:ext uri="{BB962C8B-B14F-4D97-AF65-F5344CB8AC3E}">
        <p14:creationId xmlns:p14="http://schemas.microsoft.com/office/powerpoint/2010/main" val="2882921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8E237-049F-DC4F-26FD-24373DF5A6E3}"/>
              </a:ext>
            </a:extLst>
          </p:cNvPr>
          <p:cNvSpPr>
            <a:spLocks noGrp="1"/>
          </p:cNvSpPr>
          <p:nvPr>
            <p:ph type="body" idx="1"/>
          </p:nvPr>
        </p:nvSpPr>
        <p:spPr>
          <a:xfrm>
            <a:off x="77218" y="575892"/>
            <a:ext cx="3908700" cy="2938733"/>
          </a:xfrm>
        </p:spPr>
        <p:txBody>
          <a:bodyPr/>
          <a:lstStyle/>
          <a:p>
            <a:r>
              <a:rPr lang="en-US" b="1" dirty="0">
                <a:latin typeface="+mj-lt"/>
              </a:rPr>
              <a:t>Advantages of Random Forest</a:t>
            </a:r>
          </a:p>
          <a:p>
            <a:endParaRPr lang="en-US" dirty="0">
              <a:latin typeface="+mj-lt"/>
            </a:endParaRPr>
          </a:p>
          <a:p>
            <a:endParaRPr lang="en-US" dirty="0">
              <a:latin typeface="+mj-lt"/>
            </a:endParaRPr>
          </a:p>
          <a:p>
            <a:r>
              <a:rPr lang="en-US" dirty="0">
                <a:latin typeface="+mj-lt"/>
              </a:rPr>
              <a:t>One of the key advantages of the Random Forest model is its high accuracy. By combining the predictions of multiple trees, the model can capture a wide range of patterns in the data, leading to robust performance across various datasets. Additionally, Random Forests are inherently resistant to overfitting, particularly when the number of trees is large. The randomness introduced in the sampling and feature selection processes helps in producing a more generalized model.</a:t>
            </a:r>
          </a:p>
        </p:txBody>
      </p:sp>
      <p:sp>
        <p:nvSpPr>
          <p:cNvPr id="3" name="Title 2">
            <a:extLst>
              <a:ext uri="{FF2B5EF4-FFF2-40B4-BE49-F238E27FC236}">
                <a16:creationId xmlns:a16="http://schemas.microsoft.com/office/drawing/2014/main" id="{210FF3DE-B337-ED39-1D72-D8099131729A}"/>
              </a:ext>
            </a:extLst>
          </p:cNvPr>
          <p:cNvSpPr>
            <a:spLocks noGrp="1"/>
          </p:cNvSpPr>
          <p:nvPr>
            <p:ph type="ctrTitle"/>
          </p:nvPr>
        </p:nvSpPr>
        <p:spPr>
          <a:xfrm>
            <a:off x="77218" y="91440"/>
            <a:ext cx="6418832" cy="461936"/>
          </a:xfrm>
        </p:spPr>
        <p:txBody>
          <a:bodyPr/>
          <a:lstStyle/>
          <a:p>
            <a:r>
              <a:rPr lang="en-US" sz="1800" b="1" dirty="0">
                <a:solidFill>
                  <a:schemeClr val="accent2"/>
                </a:solidFill>
                <a:latin typeface="+mj-lt"/>
                <a:ea typeface="Segoe UI Black" panose="020B0A02040204020203" pitchFamily="34" charset="0"/>
              </a:rPr>
              <a:t>Advantages And Challenges of Random forest Model </a:t>
            </a:r>
          </a:p>
        </p:txBody>
      </p:sp>
      <p:sp>
        <p:nvSpPr>
          <p:cNvPr id="4" name="Text Placeholder 3">
            <a:extLst>
              <a:ext uri="{FF2B5EF4-FFF2-40B4-BE49-F238E27FC236}">
                <a16:creationId xmlns:a16="http://schemas.microsoft.com/office/drawing/2014/main" id="{8CEA58B6-4129-E315-3294-7243958A6700}"/>
              </a:ext>
            </a:extLst>
          </p:cNvPr>
          <p:cNvSpPr>
            <a:spLocks noGrp="1"/>
          </p:cNvSpPr>
          <p:nvPr>
            <p:ph type="body" idx="2"/>
          </p:nvPr>
        </p:nvSpPr>
        <p:spPr>
          <a:xfrm>
            <a:off x="4635304" y="447870"/>
            <a:ext cx="4431478" cy="2703294"/>
          </a:xfrm>
        </p:spPr>
        <p:txBody>
          <a:bodyPr/>
          <a:lstStyle/>
          <a:p>
            <a:r>
              <a:rPr lang="en-US" b="1" dirty="0">
                <a:latin typeface="+mj-lt"/>
              </a:rPr>
              <a:t>Challenges and Considerations</a:t>
            </a:r>
          </a:p>
          <a:p>
            <a:pPr marL="165100" indent="0">
              <a:buNone/>
            </a:pPr>
            <a:endParaRPr lang="en-US" b="1" dirty="0">
              <a:latin typeface="+mj-lt"/>
            </a:endParaRPr>
          </a:p>
          <a:p>
            <a:r>
              <a:rPr lang="en-US" dirty="0">
                <a:latin typeface="+mj-lt"/>
              </a:rPr>
              <a:t>Despite its many advantages, the Random Forest model is not without its challenges. One significant drawback is its complexity. Training and predicting with a Random Forest can be computationally intensive, especially with a large number of trees or when dealing with high-dimensional data. This complexity also translates to reduced interpretability. While decision trees are relatively easy to understand and visualize, a forest composed of hundreds or thousands of trees becomes a "black box," making it difficult to interpret the model's decision-making process.</a:t>
            </a:r>
          </a:p>
          <a:p>
            <a:endParaRPr lang="en-US" dirty="0"/>
          </a:p>
        </p:txBody>
      </p:sp>
      <p:sp>
        <p:nvSpPr>
          <p:cNvPr id="5" name="TextBox 4">
            <a:extLst>
              <a:ext uri="{FF2B5EF4-FFF2-40B4-BE49-F238E27FC236}">
                <a16:creationId xmlns:a16="http://schemas.microsoft.com/office/drawing/2014/main" id="{4B9174F5-5B43-EF85-AC16-6D3291C1140F}"/>
              </a:ext>
            </a:extLst>
          </p:cNvPr>
          <p:cNvSpPr txBox="1"/>
          <p:nvPr/>
        </p:nvSpPr>
        <p:spPr>
          <a:xfrm>
            <a:off x="414997" y="3777762"/>
            <a:ext cx="7849772" cy="1200329"/>
          </a:xfrm>
          <a:prstGeom prst="rect">
            <a:avLst/>
          </a:prstGeom>
          <a:noFill/>
        </p:spPr>
        <p:txBody>
          <a:bodyPr wrap="square" rtlCol="0">
            <a:spAutoFit/>
          </a:bodyPr>
          <a:lstStyle/>
          <a:p>
            <a:r>
              <a:rPr lang="en-US" sz="1200" b="1" dirty="0">
                <a:solidFill>
                  <a:schemeClr val="bg1"/>
                </a:solidFill>
                <a:latin typeface="Maven Pro" panose="020B0604020202020204" charset="0"/>
              </a:rPr>
              <a:t>In conclusion </a:t>
            </a:r>
            <a:r>
              <a:rPr lang="en-US" sz="1200" dirty="0">
                <a:solidFill>
                  <a:schemeClr val="bg1"/>
                </a:solidFill>
                <a:latin typeface="Maven Pro" panose="020B0604020202020204" charset="0"/>
              </a:rPr>
              <a:t>Random Forest model is a powerful and versatile tool, it is important to consider its disadvantages when choosing it for a particular task. Computational complexity, lack of interpretability, sensitivity to hyperparameters, challenges with imbalanced data, potential overfitting, and data preprocessing needs are significant factors that must be addressed. Understanding and mitigating these drawbacks is essential to effectively leverage the strengths of the Random Forest model in real-world applications.</a:t>
            </a:r>
          </a:p>
        </p:txBody>
      </p:sp>
    </p:spTree>
    <p:extLst>
      <p:ext uri="{BB962C8B-B14F-4D97-AF65-F5344CB8AC3E}">
        <p14:creationId xmlns:p14="http://schemas.microsoft.com/office/powerpoint/2010/main" val="2709532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a:extLst>
              <a:ext uri="{FF2B5EF4-FFF2-40B4-BE49-F238E27FC236}">
                <a16:creationId xmlns:a16="http://schemas.microsoft.com/office/drawing/2014/main" id="{48A4223D-0AB0-6D73-B107-10F642073309}"/>
              </a:ext>
            </a:extLst>
          </p:cNvPr>
          <p:cNvSpPr txBox="1"/>
          <p:nvPr/>
        </p:nvSpPr>
        <p:spPr>
          <a:xfrm>
            <a:off x="126645" y="-1498"/>
            <a:ext cx="5257800" cy="511422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50000"/>
              </a:lnSpc>
              <a:spcBef>
                <a:spcPts val="0"/>
              </a:spcBef>
              <a:spcAft>
                <a:spcPts val="800"/>
              </a:spcAft>
            </a:pPr>
            <a:r>
              <a:rPr lang="en-GB" sz="1800" b="1" kern="100" dirty="0">
                <a:solidFill>
                  <a:schemeClr val="accent2"/>
                </a:solidFill>
                <a:latin typeface="+mj-lt"/>
                <a:ea typeface="Aptos" panose="020B0004020202020204" pitchFamily="34" charset="0"/>
                <a:cs typeface="Arial" panose="020B0604020202020204" pitchFamily="34" charset="0"/>
              </a:rPr>
              <a:t>I</a:t>
            </a:r>
            <a:r>
              <a:rPr lang="en-GB" sz="1800" b="1" kern="100" dirty="0">
                <a:solidFill>
                  <a:schemeClr val="accent2"/>
                </a:solidFill>
                <a:effectLst/>
                <a:latin typeface="+mj-lt"/>
                <a:ea typeface="Aptos" panose="020B0004020202020204" pitchFamily="34" charset="0"/>
                <a:cs typeface="Arial" panose="020B0604020202020204" pitchFamily="34" charset="0"/>
              </a:rPr>
              <a:t>ntroduction to SVM: </a:t>
            </a:r>
          </a:p>
          <a:p>
            <a:pPr marL="0" marR="0">
              <a:lnSpc>
                <a:spcPct val="150000"/>
              </a:lnSpc>
              <a:spcBef>
                <a:spcPts val="0"/>
              </a:spcBef>
              <a:spcAft>
                <a:spcPts val="800"/>
              </a:spcAft>
            </a:pPr>
            <a:r>
              <a:rPr lang="en-GB" sz="1200" kern="100" dirty="0">
                <a:solidFill>
                  <a:schemeClr val="bg1"/>
                </a:solidFill>
                <a:effectLst/>
                <a:latin typeface="+mj-lt"/>
                <a:ea typeface="Aptos" panose="020B0004020202020204" pitchFamily="34" charset="0"/>
                <a:cs typeface="Arial" panose="020B0604020202020204" pitchFamily="34" charset="0"/>
              </a:rPr>
              <a:t>Support Vector Machine abbreviated as (SVM) is a powerful supervised algorithm that works best on smaller datasets and on complex ones. can be used for both regression, classification and outlier detection </a:t>
            </a:r>
            <a:r>
              <a:rPr lang="en-GB" sz="1200" kern="100" dirty="0">
                <a:solidFill>
                  <a:schemeClr val="bg1"/>
                </a:solidFill>
                <a:latin typeface="+mj-lt"/>
                <a:cs typeface="Arial" panose="020B0604020202020204" pitchFamily="34" charset="0"/>
              </a:rPr>
              <a:t>purposes</a:t>
            </a:r>
            <a:r>
              <a:rPr lang="en-GB" sz="1200" kern="100" dirty="0">
                <a:solidFill>
                  <a:schemeClr val="bg1"/>
                </a:solidFill>
                <a:effectLst/>
                <a:latin typeface="+mj-lt"/>
                <a:ea typeface="Aptos" panose="020B0004020202020204" pitchFamily="34" charset="0"/>
                <a:cs typeface="Arial" panose="020B0604020202020204" pitchFamily="34" charset="0"/>
              </a:rPr>
              <a:t> tasks, but generally, they work best in classification problems.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strike="noStrike" cap="none" normalizeH="0" baseline="0" dirty="0">
                <a:ln>
                  <a:noFill/>
                </a:ln>
                <a:solidFill>
                  <a:schemeClr val="accent2"/>
                </a:solidFill>
                <a:effectLst/>
                <a:latin typeface="+mj-lt"/>
                <a:ea typeface="Times New Roman" panose="02020603050405020304" pitchFamily="18" charset="0"/>
                <a:cs typeface="Segoe UI" panose="020B0502040204020203" pitchFamily="34" charset="0"/>
              </a:rPr>
              <a:t>Idea an SVM: </a:t>
            </a:r>
            <a:endParaRPr lang="en-GB" altLang="en-US" sz="1800" b="1" dirty="0">
              <a:solidFill>
                <a:schemeClr val="accent2"/>
              </a:solidFill>
              <a:latin typeface="+mj-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bg1"/>
                </a:solidFill>
                <a:effectLst/>
                <a:latin typeface="+mj-lt"/>
                <a:ea typeface="Aptos" panose="020B0004020202020204" pitchFamily="34" charset="0"/>
                <a:cs typeface="Arial" panose="020B0604020202020204" pitchFamily="34" charset="0"/>
              </a:rPr>
              <a:t>The idea of SVM by finding the hyperplane that best separates different classes in the feature space.</a:t>
            </a:r>
            <a:endParaRPr kumimoji="0" lang="en-GB" altLang="en-US" sz="2400" b="0" i="0" u="none" strike="noStrike" cap="none" normalizeH="0" baseline="0" dirty="0">
              <a:ln>
                <a:noFill/>
              </a:ln>
              <a:solidFill>
                <a:schemeClr val="bg1"/>
              </a:solidFill>
              <a:effectLst/>
              <a:latin typeface="+mj-lt"/>
            </a:endParaRPr>
          </a:p>
          <a:p>
            <a:endParaRPr lang="ar-EG" dirty="0">
              <a:latin typeface="+mj-lt"/>
            </a:endParaRPr>
          </a:p>
          <a:p>
            <a:pPr marL="0" marR="0">
              <a:spcBef>
                <a:spcPts val="0"/>
              </a:spcBef>
              <a:spcAft>
                <a:spcPts val="800"/>
              </a:spcAft>
            </a:pPr>
            <a:r>
              <a:rPr lang="en-GB" sz="1400" b="1" kern="0" dirty="0">
                <a:solidFill>
                  <a:schemeClr val="accent2"/>
                </a:solidFill>
                <a:effectLst/>
                <a:latin typeface="+mj-lt"/>
                <a:ea typeface="Times New Roman" panose="02020603050405020304" pitchFamily="18" charset="0"/>
                <a:cs typeface="Arial" panose="020B0604020202020204" pitchFamily="34" charset="0"/>
              </a:rPr>
              <a:t>How an SVM works: </a:t>
            </a:r>
            <a:endParaRPr lang="en-GB" sz="1400" b="1" kern="100" dirty="0">
              <a:solidFill>
                <a:schemeClr val="accent2"/>
              </a:solidFill>
              <a:effectLst/>
              <a:latin typeface="+mj-lt"/>
              <a:ea typeface="Aptos" panose="020B0004020202020204" pitchFamily="34" charset="0"/>
              <a:cs typeface="Arial" panose="020B0604020202020204" pitchFamily="34" charset="0"/>
            </a:endParaRPr>
          </a:p>
          <a:p>
            <a:pPr marL="0" marR="0">
              <a:spcBef>
                <a:spcPts val="0"/>
              </a:spcBef>
              <a:spcAft>
                <a:spcPts val="800"/>
              </a:spcAft>
            </a:pPr>
            <a:r>
              <a:rPr lang="en-GB" sz="1400" kern="100" dirty="0">
                <a:solidFill>
                  <a:schemeClr val="bg1"/>
                </a:solidFill>
                <a:effectLst/>
                <a:latin typeface="+mj-lt"/>
                <a:ea typeface="Aptos" panose="020B0004020202020204" pitchFamily="34" charset="0"/>
                <a:cs typeface="Arial" panose="020B0604020202020204" pitchFamily="34" charset="0"/>
              </a:rPr>
              <a:t>-</a:t>
            </a:r>
            <a:r>
              <a:rPr lang="en-GB" sz="1400" kern="0" dirty="0">
                <a:solidFill>
                  <a:schemeClr val="bg1"/>
                </a:solidFill>
                <a:effectLst/>
                <a:latin typeface="+mj-lt"/>
                <a:ea typeface="Times New Roman" panose="02020603050405020304" pitchFamily="18" charset="0"/>
                <a:cs typeface="Arial" panose="020B0604020202020204" pitchFamily="34" charset="0"/>
              </a:rPr>
              <a:t>SVM works</a:t>
            </a:r>
            <a:r>
              <a:rPr lang="en-GB" sz="1400" kern="100" dirty="0">
                <a:solidFill>
                  <a:schemeClr val="bg1"/>
                </a:solidFill>
                <a:effectLst/>
                <a:latin typeface="+mj-lt"/>
                <a:ea typeface="Aptos" panose="020B0004020202020204" pitchFamily="34" charset="0"/>
                <a:cs typeface="Arial" panose="020B0604020202020204" pitchFamily="34" charset="0"/>
              </a:rPr>
              <a:t> is to have two classes separate them by Generate an optimal hyperplane that separates two classes of data points in the best possible way, .t is known as the </a:t>
            </a:r>
            <a:r>
              <a:rPr lang="en-GB" sz="1400" b="1" kern="100" dirty="0">
                <a:solidFill>
                  <a:schemeClr val="bg1"/>
                </a:solidFill>
                <a:effectLst/>
                <a:latin typeface="+mj-lt"/>
                <a:ea typeface="Aptos" panose="020B0004020202020204" pitchFamily="34" charset="0"/>
                <a:cs typeface="Arial" panose="020B0604020202020204" pitchFamily="34" charset="0"/>
              </a:rPr>
              <a:t>maximum margin hyperplane</a:t>
            </a:r>
            <a:r>
              <a:rPr lang="en-GB" sz="1400" kern="100" dirty="0">
                <a:solidFill>
                  <a:schemeClr val="bg1"/>
                </a:solidFill>
                <a:effectLst/>
                <a:latin typeface="+mj-lt"/>
                <a:ea typeface="Aptos" panose="020B0004020202020204" pitchFamily="34" charset="0"/>
                <a:cs typeface="Arial" panose="020B0604020202020204" pitchFamily="34" charset="0"/>
              </a:rPr>
              <a:t>.</a:t>
            </a:r>
          </a:p>
          <a:p>
            <a:pPr>
              <a:spcAft>
                <a:spcPts val="800"/>
              </a:spcAft>
            </a:pPr>
            <a:r>
              <a:rPr lang="en-GB" sz="1400" kern="100" dirty="0">
                <a:solidFill>
                  <a:schemeClr val="bg1"/>
                </a:solidFill>
                <a:effectLst/>
                <a:latin typeface="+mj-lt"/>
                <a:ea typeface="Aptos" panose="020B0004020202020204" pitchFamily="34" charset="0"/>
                <a:cs typeface="Arial" panose="020B0604020202020204" pitchFamily="34" charset="0"/>
              </a:rPr>
              <a:t>- There are many hyperplanes that might classify the data. We should look for the best hyperplane that represents the largest separation, or margin, between the two classes.</a:t>
            </a:r>
          </a:p>
          <a:p>
            <a:endParaRPr lang="en-GB" dirty="0">
              <a:latin typeface="+mj-lt"/>
            </a:endParaRPr>
          </a:p>
        </p:txBody>
      </p:sp>
      <p:pic>
        <p:nvPicPr>
          <p:cNvPr id="6" name="Picture 5">
            <a:extLst>
              <a:ext uri="{FF2B5EF4-FFF2-40B4-BE49-F238E27FC236}">
                <a16:creationId xmlns:a16="http://schemas.microsoft.com/office/drawing/2014/main" id="{CC5C3411-2E4C-1575-34EF-F04C991D5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507" y="570767"/>
            <a:ext cx="3348038" cy="2066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0C39D4-3559-776A-1B75-A74C1339A769}"/>
              </a:ext>
            </a:extLst>
          </p:cNvPr>
          <p:cNvSpPr txBox="1"/>
          <p:nvPr/>
        </p:nvSpPr>
        <p:spPr>
          <a:xfrm>
            <a:off x="5466507" y="3293599"/>
            <a:ext cx="3348038" cy="738664"/>
          </a:xfrm>
          <a:prstGeom prst="rect">
            <a:avLst/>
          </a:prstGeom>
          <a:noFill/>
        </p:spPr>
        <p:txBody>
          <a:bodyPr wrap="square" rtlCol="0">
            <a:spAutoFit/>
          </a:bodyPr>
          <a:lstStyle/>
          <a:p>
            <a:r>
              <a:rPr lang="en-GB" dirty="0">
                <a:solidFill>
                  <a:schemeClr val="bg1"/>
                </a:solidFill>
              </a:rPr>
              <a:t>Type of SVM :</a:t>
            </a:r>
          </a:p>
          <a:p>
            <a:r>
              <a:rPr lang="en-GB" dirty="0">
                <a:solidFill>
                  <a:schemeClr val="bg1"/>
                </a:solidFill>
              </a:rPr>
              <a:t>1- linear</a:t>
            </a:r>
          </a:p>
          <a:p>
            <a:r>
              <a:rPr lang="en-GB" dirty="0">
                <a:solidFill>
                  <a:schemeClr val="bg1"/>
                </a:solidFill>
              </a:rPr>
              <a:t>2- non-linear</a:t>
            </a:r>
          </a:p>
        </p:txBody>
      </p:sp>
    </p:spTree>
    <p:extLst>
      <p:ext uri="{BB962C8B-B14F-4D97-AF65-F5344CB8AC3E}">
        <p14:creationId xmlns:p14="http://schemas.microsoft.com/office/powerpoint/2010/main" val="3022536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6C189CCC-BA96-CFCE-5D30-17798D7381BD}"/>
              </a:ext>
            </a:extLst>
          </p:cNvPr>
          <p:cNvSpPr txBox="1"/>
          <p:nvPr/>
        </p:nvSpPr>
        <p:spPr>
          <a:xfrm>
            <a:off x="1" y="1887280"/>
            <a:ext cx="9143999" cy="84125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200000"/>
              </a:lnSpc>
              <a:spcBef>
                <a:spcPts val="0"/>
              </a:spcBef>
              <a:spcAft>
                <a:spcPts val="800"/>
              </a:spcAft>
            </a:pPr>
            <a:endParaRPr lang="en-GB" sz="1400" kern="100" dirty="0">
              <a:effectLst/>
              <a:latin typeface="Aptos" panose="020B0004020202020204" pitchFamily="34" charset="0"/>
              <a:ea typeface="Aptos" panose="020B0004020202020204" pitchFamily="34" charset="0"/>
              <a:cs typeface="Arial" panose="020B0604020202020204" pitchFamily="34" charset="0"/>
            </a:endParaRPr>
          </a:p>
          <a:p>
            <a:endParaRPr lang="en-GB" dirty="0"/>
          </a:p>
        </p:txBody>
      </p:sp>
      <p:sp>
        <p:nvSpPr>
          <p:cNvPr id="6" name="TextBox 1">
            <a:extLst>
              <a:ext uri="{FF2B5EF4-FFF2-40B4-BE49-F238E27FC236}">
                <a16:creationId xmlns:a16="http://schemas.microsoft.com/office/drawing/2014/main" id="{DFE31ED9-0FC2-3B63-5684-20CA88ABFE2E}"/>
              </a:ext>
            </a:extLst>
          </p:cNvPr>
          <p:cNvSpPr txBox="1"/>
          <p:nvPr/>
        </p:nvSpPr>
        <p:spPr>
          <a:xfrm>
            <a:off x="45950" y="148359"/>
            <a:ext cx="5067300" cy="457259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50000"/>
              </a:lnSpc>
              <a:spcBef>
                <a:spcPts val="0"/>
              </a:spcBef>
              <a:spcAft>
                <a:spcPts val="800"/>
              </a:spcAft>
            </a:pPr>
            <a:r>
              <a:rPr lang="en-GB"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The reason we aim to maximize the margin in SVM is to increase the “</a:t>
            </a:r>
            <a:r>
              <a:rPr lang="en-GB"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robustness</a:t>
            </a:r>
            <a:r>
              <a:rPr lang="en-GB"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and “</a:t>
            </a:r>
            <a:r>
              <a:rPr lang="en-GB"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generalizability</a:t>
            </a:r>
            <a:r>
              <a:rPr lang="en-GB"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of the model, </a:t>
            </a:r>
          </a:p>
          <a:p>
            <a:pPr>
              <a:lnSpc>
                <a:spcPct val="150000"/>
              </a:lnSpc>
            </a:pPr>
            <a:r>
              <a:rPr lang="en-GB" dirty="0">
                <a:solidFill>
                  <a:schemeClr val="bg1"/>
                </a:solidFill>
                <a:effectLst/>
                <a:latin typeface="Aptos" panose="020B0004020202020204" pitchFamily="34" charset="0"/>
                <a:ea typeface="Aptos" panose="020B0004020202020204" pitchFamily="34" charset="0"/>
                <a:cs typeface="Arial" panose="020B0604020202020204" pitchFamily="34" charset="0"/>
              </a:rPr>
              <a:t>where “</a:t>
            </a:r>
            <a:r>
              <a:rPr lang="en-GB" b="1" dirty="0">
                <a:solidFill>
                  <a:schemeClr val="bg1"/>
                </a:solidFill>
                <a:effectLst/>
                <a:latin typeface="Aptos" panose="020B0004020202020204" pitchFamily="34" charset="0"/>
                <a:ea typeface="Aptos" panose="020B0004020202020204" pitchFamily="34" charset="0"/>
                <a:cs typeface="Arial" panose="020B0604020202020204" pitchFamily="34" charset="0"/>
              </a:rPr>
              <a:t>Robustness</a:t>
            </a:r>
            <a:r>
              <a:rPr lang="en-GB" dirty="0">
                <a:solidFill>
                  <a:schemeClr val="bg1"/>
                </a:solidFill>
                <a:effectLst/>
                <a:latin typeface="Aptos" panose="020B0004020202020204" pitchFamily="34" charset="0"/>
                <a:ea typeface="Aptos" panose="020B0004020202020204" pitchFamily="34" charset="0"/>
                <a:cs typeface="Arial" panose="020B0604020202020204" pitchFamily="34" charset="0"/>
              </a:rPr>
              <a:t>”: A larger margin provides a buffer zone where new data points are less likely to influence the hyperplane position. This makes the model more robust to noise and small changes in the data. </a:t>
            </a:r>
            <a:endParaRPr lang="en-GB" dirty="0">
              <a:solidFill>
                <a:schemeClr val="bg1"/>
              </a:solidFill>
            </a:endParaRPr>
          </a:p>
          <a:p>
            <a:endParaRPr lang="ar-EG" dirty="0">
              <a:solidFill>
                <a:schemeClr val="bg1"/>
              </a:solidFill>
            </a:endParaRPr>
          </a:p>
          <a:p>
            <a:pPr>
              <a:lnSpc>
                <a:spcPct val="150000"/>
              </a:lnSpc>
            </a:pPr>
            <a:r>
              <a:rPr lang="en-GB" dirty="0">
                <a:solidFill>
                  <a:schemeClr val="bg1"/>
                </a:solidFill>
                <a:effectLst/>
                <a:latin typeface="Times New Roman" panose="02020603050405020304" pitchFamily="18" charset="0"/>
                <a:ea typeface="Times New Roman" panose="02020603050405020304" pitchFamily="18" charset="0"/>
              </a:rPr>
              <a:t>“</a:t>
            </a:r>
            <a:r>
              <a:rPr lang="en-GB" b="1" dirty="0">
                <a:solidFill>
                  <a:schemeClr val="bg1"/>
                </a:solidFill>
                <a:effectLst/>
                <a:latin typeface="Times New Roman" panose="02020603050405020304" pitchFamily="18" charset="0"/>
                <a:ea typeface="Times New Roman" panose="02020603050405020304" pitchFamily="18" charset="0"/>
              </a:rPr>
              <a:t>Generalizability</a:t>
            </a:r>
            <a:r>
              <a:rPr lang="en-GB" dirty="0">
                <a:solidFill>
                  <a:schemeClr val="bg1"/>
                </a:solidFill>
                <a:effectLst/>
                <a:latin typeface="Times New Roman" panose="02020603050405020304" pitchFamily="18" charset="0"/>
                <a:ea typeface="Times New Roman" panose="02020603050405020304" pitchFamily="18" charset="0"/>
              </a:rPr>
              <a:t>”: A hyperplane that is farther away from the data points (i.e. has a large margin) is less likely to exceed the training data, this solves problems </a:t>
            </a:r>
            <a:r>
              <a:rPr lang="en-GB" b="1" dirty="0">
                <a:solidFill>
                  <a:schemeClr val="bg1"/>
                </a:solidFill>
                <a:effectLst/>
                <a:latin typeface="Times New Roman" panose="02020603050405020304" pitchFamily="18" charset="0"/>
                <a:ea typeface="Times New Roman" panose="02020603050405020304" pitchFamily="18" charset="0"/>
              </a:rPr>
              <a:t>Overfitting</a:t>
            </a:r>
            <a:r>
              <a:rPr lang="en-GB" dirty="0">
                <a:solidFill>
                  <a:schemeClr val="bg1"/>
                </a:solidFill>
                <a:effectLst/>
                <a:latin typeface="Times New Roman" panose="02020603050405020304" pitchFamily="18" charset="0"/>
                <a:ea typeface="Times New Roman" panose="02020603050405020304" pitchFamily="18" charset="0"/>
              </a:rPr>
              <a:t> occurs when a model fits the training data poorly and performs poorly on unseen data. By maximizing the margin, we ensure that the model generalizes well to new, unseen data, </a:t>
            </a:r>
            <a:r>
              <a:rPr lang="en-GB" b="1" dirty="0">
                <a:solidFill>
                  <a:schemeClr val="bg1"/>
                </a:solidFill>
                <a:effectLst/>
                <a:latin typeface="Times New Roman" panose="02020603050405020304" pitchFamily="18" charset="0"/>
                <a:ea typeface="Times New Roman" panose="02020603050405020304" pitchFamily="18" charset="0"/>
              </a:rPr>
              <a:t>we can solve this problem by using parameter (C)</a:t>
            </a:r>
            <a:endParaRPr lang="en-GB" dirty="0">
              <a:solidFill>
                <a:schemeClr val="bg1"/>
              </a:solidFill>
            </a:endParaRPr>
          </a:p>
        </p:txBody>
      </p:sp>
      <p:pic>
        <p:nvPicPr>
          <p:cNvPr id="7" name="Picture 6" descr="A graph with colored lines and dots&#10;&#10;Description automatically generated">
            <a:extLst>
              <a:ext uri="{FF2B5EF4-FFF2-40B4-BE49-F238E27FC236}">
                <a16:creationId xmlns:a16="http://schemas.microsoft.com/office/drawing/2014/main" id="{2D4B3AA8-5C45-E1AB-8049-C4AF573E5D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631" y="2728536"/>
            <a:ext cx="3036047" cy="2300908"/>
          </a:xfrm>
          <a:prstGeom prst="rect">
            <a:avLst/>
          </a:prstGeom>
          <a:noFill/>
        </p:spPr>
      </p:pic>
      <p:pic>
        <p:nvPicPr>
          <p:cNvPr id="8" name="Picture 7" descr="A diagram of a support vector machine&#10;&#10;Description automatically generated">
            <a:extLst>
              <a:ext uri="{FF2B5EF4-FFF2-40B4-BE49-F238E27FC236}">
                <a16:creationId xmlns:a16="http://schemas.microsoft.com/office/drawing/2014/main" id="{5DFD59DD-5AC7-59DE-1A75-5AC1A4BF9B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4631" y="70858"/>
            <a:ext cx="2999935" cy="2570534"/>
          </a:xfrm>
          <a:prstGeom prst="rect">
            <a:avLst/>
          </a:prstGeom>
          <a:noFill/>
        </p:spPr>
      </p:pic>
    </p:spTree>
    <p:extLst>
      <p:ext uri="{BB962C8B-B14F-4D97-AF65-F5344CB8AC3E}">
        <p14:creationId xmlns:p14="http://schemas.microsoft.com/office/powerpoint/2010/main" val="236780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028C2-0649-DDC8-4430-FDC58755F3C9}"/>
              </a:ext>
            </a:extLst>
          </p:cNvPr>
          <p:cNvSpPr txBox="1"/>
          <p:nvPr/>
        </p:nvSpPr>
        <p:spPr>
          <a:xfrm>
            <a:off x="0" y="0"/>
            <a:ext cx="8131126" cy="5050100"/>
          </a:xfrm>
          <a:prstGeom prst="rect">
            <a:avLst/>
          </a:prstGeom>
          <a:noFill/>
        </p:spPr>
        <p:txBody>
          <a:bodyPr wrap="square" rtlCol="0">
            <a:spAutoFit/>
          </a:bodyPr>
          <a:lstStyle/>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GB"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margin</a:t>
            </a: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the distance between the hyperplane and the closest data points from each category, these closest data points are known as support vectors.</a:t>
            </a:r>
          </a:p>
          <a:p>
            <a:pPr marL="0" marR="0">
              <a:lnSpc>
                <a:spcPct val="115000"/>
              </a:lnSpc>
              <a:spcBef>
                <a:spcPts val="0"/>
              </a:spcBef>
              <a:spcAft>
                <a:spcPts val="1000"/>
              </a:spcAft>
            </a:pPr>
            <a:r>
              <a:rPr lang="en-GB"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-Support vectors</a:t>
            </a: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are the sample data points, which are closest to the </a:t>
            </a:r>
          </a:p>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hyperplane, called “support” because they support me in being able to distinguish between two classes from each other, meaning they help me in making decisions in the classification process. Through it, I can identify the best Hyperplane that separates two classes from each other.</a:t>
            </a:r>
          </a:p>
          <a:p>
            <a:pPr marL="0" marR="0">
              <a:lnSpc>
                <a:spcPct val="115000"/>
              </a:lnSpc>
              <a:spcBef>
                <a:spcPts val="0"/>
              </a:spcBef>
              <a:spcAft>
                <a:spcPts val="1000"/>
              </a:spcAft>
            </a:pPr>
            <a:r>
              <a:rPr lang="en-GB" sz="1400" b="1" u="sng"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Implement the Model: </a:t>
            </a:r>
            <a:endParaRPr lang="en-GB" sz="1400" u="sng"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Cost (C): 5.00 </a:t>
            </a:r>
          </a:p>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cost parameter C controls the trade-off between maximizing the margin and minimizing the classification error. while a low C value aims for a larger margin but allows some classification errors (miss-classification), which can help in better generalization. </a:t>
            </a:r>
          </a:p>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Regression Loss Epsilon (ε): 0.010 (default value)</a:t>
            </a:r>
          </a:p>
          <a:p>
            <a:pPr marL="0" marR="0">
              <a:lnSpc>
                <a:spcPct val="115000"/>
              </a:lnSpc>
              <a:spcBef>
                <a:spcPts val="0"/>
              </a:spcBef>
              <a:spcAft>
                <a:spcPts val="1000"/>
              </a:spcAft>
            </a:pP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epsilon (ε) parameter in (SVM) provides several benefits, primarily related to how the model handles errors in data and achieves generalization by: Making the model robust to minor fluctuations and noise, helping in better generalization and avoiding overfitting. </a:t>
            </a:r>
            <a:endParaRPr lang="ar-EG" dirty="0"/>
          </a:p>
          <a:p>
            <a:endParaRPr lang="en-GB" dirty="0"/>
          </a:p>
        </p:txBody>
      </p:sp>
    </p:spTree>
    <p:extLst>
      <p:ext uri="{BB962C8B-B14F-4D97-AF65-F5344CB8AC3E}">
        <p14:creationId xmlns:p14="http://schemas.microsoft.com/office/powerpoint/2010/main" val="266323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FD9F9477-D7B7-28DB-6D15-A7C7B7425389}"/>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 sz="4400" dirty="0"/>
              <a:t>Introduction</a:t>
            </a:r>
            <a:endParaRPr sz="4400" dirty="0"/>
          </a:p>
        </p:txBody>
      </p:sp>
      <p:sp>
        <p:nvSpPr>
          <p:cNvPr id="5" name="Google Shape;690;p32">
            <a:extLst>
              <a:ext uri="{FF2B5EF4-FFF2-40B4-BE49-F238E27FC236}">
                <a16:creationId xmlns:a16="http://schemas.microsoft.com/office/drawing/2014/main" id="{3AD346FE-909D-2BCF-5349-EDF919FF0E90}"/>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71D7A54B-1C31-F03B-58F9-77A794B40F68}"/>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7" name="Google Shape;692;p32">
            <a:extLst>
              <a:ext uri="{FF2B5EF4-FFF2-40B4-BE49-F238E27FC236}">
                <a16:creationId xmlns:a16="http://schemas.microsoft.com/office/drawing/2014/main" id="{907105A1-B723-F0E6-3682-C6172E9AD227}"/>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E3F110BD-5B41-FC3D-865C-245FCABC5AAD}"/>
              </a:ext>
            </a:extLst>
          </p:cNvPr>
          <p:cNvSpPr/>
          <p:nvPr/>
        </p:nvSpPr>
        <p:spPr>
          <a:xfrm>
            <a:off x="1431741" y="3701612"/>
            <a:ext cx="687450"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DD52EBBC-F392-DCD0-C0BE-86C8DA02B382}"/>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01683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E0A38116-92C9-28B1-4691-78551E9FE138}"/>
              </a:ext>
            </a:extLst>
          </p:cNvPr>
          <p:cNvSpPr txBox="1"/>
          <p:nvPr/>
        </p:nvSpPr>
        <p:spPr>
          <a:xfrm>
            <a:off x="0" y="30634"/>
            <a:ext cx="4353951" cy="289002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Kernel type (hyperplane) to </a:t>
            </a:r>
            <a:r>
              <a:rPr lang="en-GB"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separates different classes</a:t>
            </a:r>
            <a:r>
              <a:rPr lang="en-GB" sz="1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ar-E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Radial Basis Function (RBF) Kernel (Y or gamma) =0.14                                                                       </a:t>
            </a:r>
          </a:p>
          <a:p>
            <a:pPr marL="0" marR="0">
              <a:lnSpc>
                <a:spcPct val="115000"/>
              </a:lnSpc>
              <a:spcBef>
                <a:spcPts val="0"/>
              </a:spcBef>
              <a:spcAft>
                <a:spcPts val="1000"/>
              </a:spcAft>
            </a:pPr>
            <a:r>
              <a:rPr lang="en-GB"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Formula</a:t>
            </a: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 (x, y) =exp(−γ</a:t>
            </a:r>
            <a:r>
              <a:rPr lang="en-GB"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x−y</a:t>
            </a:r>
            <a:r>
              <a:rPr lang="en-GB"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 where: K (x, y) is the kernel function measures the similarity between two data points x and y. </a:t>
            </a:r>
          </a:p>
          <a:p>
            <a:pPr marL="0" marR="0">
              <a:lnSpc>
                <a:spcPct val="115000"/>
              </a:lnSpc>
              <a:spcBef>
                <a:spcPts val="0"/>
              </a:spcBef>
              <a:spcAft>
                <a:spcPts val="1000"/>
              </a:spcAft>
            </a:pP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 and y are two input vectors, Gamma (γ or g): The parameter γ controls the width of the Gaussian kernel, </a:t>
            </a:r>
            <a:r>
              <a:rPr lang="en-GB"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x−y</a:t>
            </a:r>
            <a:r>
              <a:rPr lang="en-GB"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GB"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 is the squared Euclidean distance between x and y, exp denotes the exponential function.</a:t>
            </a:r>
          </a:p>
          <a:p>
            <a:endParaRPr lang="en-GB" dirty="0"/>
          </a:p>
        </p:txBody>
      </p:sp>
      <p:pic>
        <p:nvPicPr>
          <p:cNvPr id="7" name="Picture 6" descr="A diagram of a graph&#10;&#10;Description automatically generated">
            <a:extLst>
              <a:ext uri="{FF2B5EF4-FFF2-40B4-BE49-F238E27FC236}">
                <a16:creationId xmlns:a16="http://schemas.microsoft.com/office/drawing/2014/main" id="{E1D6C4E8-E48B-CF58-EDB7-9D4929F6D20D}"/>
              </a:ext>
            </a:extLst>
          </p:cNvPr>
          <p:cNvPicPr>
            <a:picLocks noChangeAspect="1"/>
          </p:cNvPicPr>
          <p:nvPr/>
        </p:nvPicPr>
        <p:blipFill>
          <a:blip r:embed="rId2"/>
          <a:stretch>
            <a:fillRect/>
          </a:stretch>
        </p:blipFill>
        <p:spPr>
          <a:xfrm>
            <a:off x="5512799" y="3891058"/>
            <a:ext cx="3483490" cy="1189860"/>
          </a:xfrm>
          <a:prstGeom prst="rect">
            <a:avLst/>
          </a:prstGeom>
        </p:spPr>
      </p:pic>
      <p:sp>
        <p:nvSpPr>
          <p:cNvPr id="8" name="TextBox 7"/>
          <p:cNvSpPr txBox="1"/>
          <p:nvPr/>
        </p:nvSpPr>
        <p:spPr>
          <a:xfrm>
            <a:off x="4914900" y="2295"/>
            <a:ext cx="3829050" cy="3243965"/>
          </a:xfrm>
          <a:prstGeom prst="rect">
            <a:avLst/>
          </a:prstGeom>
          <a:noFill/>
        </p:spPr>
        <p:txBody>
          <a:bodyPr wrap="square" rtlCol="0">
            <a:spAutoFit/>
          </a:bodyPr>
          <a:lstStyle/>
          <a:p>
            <a:pPr>
              <a:lnSpc>
                <a:spcPct val="115000"/>
              </a:lnSpc>
              <a:spcAft>
                <a:spcPts val="1000"/>
              </a:spcAft>
            </a:pPr>
            <a:r>
              <a:rPr lang="en-GB" sz="1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exponential function is applied to the negative squared distance multiplied by γ.</a:t>
            </a:r>
          </a:p>
          <a:p>
            <a:pPr>
              <a:lnSpc>
                <a:spcPct val="115000"/>
              </a:lnSpc>
              <a:spcAft>
                <a:spcPts val="1000"/>
              </a:spcAft>
            </a:pPr>
            <a:r>
              <a:rPr lang="en-GB" sz="1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The kernel function essentially measures the similarity between x and y. The similarity is higher when x and y are closer, and it decreases exponentially as the distance increases.</a:t>
            </a:r>
          </a:p>
          <a:p>
            <a:pPr>
              <a:lnSpc>
                <a:spcPct val="115000"/>
              </a:lnSpc>
              <a:spcAft>
                <a:spcPts val="1000"/>
              </a:spcAft>
            </a:pPr>
            <a:r>
              <a:rPr lang="en-GB" sz="1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γ controls the width of the Gaussian function, affecting how quickly the similarity decreases with distance The exponential function ensures that the kernel values are between 0 and 1, with higher values indicating greater similarity, give </a:t>
            </a:r>
          </a:p>
          <a:p>
            <a:r>
              <a:rPr lang="en-GB"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Accuracy: 0.946</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053" y="2493200"/>
            <a:ext cx="2109897" cy="129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A graph with red and blue dots&#10;&#10;Description automatically generated">
            <a:extLst>
              <a:ext uri="{FF2B5EF4-FFF2-40B4-BE49-F238E27FC236}">
                <a16:creationId xmlns:a16="http://schemas.microsoft.com/office/drawing/2014/main" id="{A93B70F9-B048-5E5D-FC76-847ED2FE46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834483"/>
            <a:ext cx="4914900" cy="2246435"/>
          </a:xfrm>
          <a:prstGeom prst="rect">
            <a:avLst/>
          </a:prstGeom>
          <a:noFill/>
          <a:ln>
            <a:noFill/>
          </a:ln>
        </p:spPr>
      </p:pic>
    </p:spTree>
    <p:extLst>
      <p:ext uri="{BB962C8B-B14F-4D97-AF65-F5344CB8AC3E}">
        <p14:creationId xmlns:p14="http://schemas.microsoft.com/office/powerpoint/2010/main" val="3728698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0940D-4718-3D08-92CC-ADE3AB7FAD5D}"/>
              </a:ext>
            </a:extLst>
          </p:cNvPr>
          <p:cNvSpPr>
            <a:spLocks noGrp="1"/>
          </p:cNvSpPr>
          <p:nvPr>
            <p:ph type="body" idx="1"/>
          </p:nvPr>
        </p:nvSpPr>
        <p:spPr>
          <a:xfrm>
            <a:off x="28276" y="746613"/>
            <a:ext cx="4896150" cy="4273062"/>
          </a:xfrm>
        </p:spPr>
        <p:txBody>
          <a:bodyPr/>
          <a:lstStyle/>
          <a:p>
            <a:pPr marL="342900" lvl="0">
              <a:buFont typeface="Arial" panose="020B0604020202020204" pitchFamily="34" charset="0"/>
              <a:buChar char="•"/>
            </a:pPr>
            <a:r>
              <a:rPr lang="en-US" sz="1400" dirty="0">
                <a:latin typeface="+mj-lt"/>
              </a:rPr>
              <a:t>Artificial Neural Network  are inspired by the learning processes that take place in biological systems. A computational model that simulate some properties of human brain.</a:t>
            </a:r>
          </a:p>
          <a:p>
            <a:pPr marL="342900" lvl="0">
              <a:buFont typeface="Arial" panose="020B0604020202020204" pitchFamily="34" charset="0"/>
              <a:buChar char="•"/>
            </a:pPr>
            <a:endParaRPr lang="en-US" sz="1400" dirty="0">
              <a:latin typeface="+mj-lt"/>
            </a:endParaRPr>
          </a:p>
          <a:p>
            <a:pPr marL="342900" lvl="0">
              <a:buFont typeface="Arial" panose="020B0604020202020204" pitchFamily="34" charset="0"/>
              <a:buChar char="•"/>
            </a:pPr>
            <a:r>
              <a:rPr lang="en-US" sz="1400" dirty="0">
                <a:latin typeface="+mj-lt"/>
              </a:rPr>
              <a:t>The connections weight and nature of units determine the behavior of neural network.</a:t>
            </a:r>
          </a:p>
          <a:p>
            <a:pPr marL="342900" lvl="0">
              <a:buFont typeface="Arial" panose="020B0604020202020204" pitchFamily="34" charset="0"/>
              <a:buChar char="•"/>
            </a:pPr>
            <a:endParaRPr lang="en-US" sz="1400" dirty="0">
              <a:latin typeface="+mj-lt"/>
            </a:endParaRPr>
          </a:p>
          <a:p>
            <a:pPr marL="342900" lvl="0">
              <a:buFont typeface="Arial" panose="020B0604020202020204" pitchFamily="34" charset="0"/>
              <a:buChar char="•"/>
            </a:pPr>
            <a:r>
              <a:rPr lang="en-US" sz="1400" dirty="0">
                <a:latin typeface="+mj-lt"/>
              </a:rPr>
              <a:t> Used  in developing artificial detection of reoccurrence of breast cancer event or not</a:t>
            </a:r>
          </a:p>
          <a:p>
            <a:pPr marL="342900" lvl="0">
              <a:buFont typeface="Arial" panose="020B0604020202020204" pitchFamily="34" charset="0"/>
              <a:buChar char="•"/>
            </a:pPr>
            <a:endParaRPr lang="en-US" sz="1400" dirty="0">
              <a:latin typeface="+mj-lt"/>
            </a:endParaRPr>
          </a:p>
          <a:p>
            <a:pPr marL="342900">
              <a:buFont typeface="Arial" panose="020B0604020202020204" pitchFamily="34" charset="0"/>
              <a:buChar char="•"/>
            </a:pPr>
            <a:r>
              <a:rPr lang="en-US" sz="1400" kern="1200" dirty="0">
                <a:solidFill>
                  <a:srgbClr val="E2E6E9"/>
                </a:solidFill>
                <a:latin typeface="+mj-lt"/>
                <a:ea typeface="adonis-web" pitchFamily="34" charset="-122"/>
                <a:cs typeface="adonis-web" pitchFamily="34" charset="-120"/>
              </a:rPr>
              <a:t>Neural networks are a powerful machine learning technique inspired by the human brain. They consist of interconnected nodes, or neurons, that process and learn from data to make predictions or decisions.</a:t>
            </a:r>
            <a:endParaRPr lang="en-US" sz="1400" kern="1200" dirty="0">
              <a:solidFill>
                <a:prstClr val="black"/>
              </a:solidFill>
              <a:latin typeface="+mj-lt"/>
            </a:endParaRPr>
          </a:p>
          <a:p>
            <a:pPr marL="0" lvl="0" indent="0">
              <a:buNone/>
            </a:pPr>
            <a:endParaRPr lang="en-US" sz="1600" kern="1200" dirty="0">
              <a:solidFill>
                <a:srgbClr val="E2E6E9"/>
              </a:solidFill>
              <a:latin typeface="adonis-web" pitchFamily="34" charset="0"/>
              <a:ea typeface="adonis-web" pitchFamily="34" charset="-122"/>
              <a:cs typeface="adonis-web" pitchFamily="34" charset="-120"/>
            </a:endParaRPr>
          </a:p>
          <a:p>
            <a:pPr marL="342900" lvl="0">
              <a:buFont typeface="Arial" panose="020B0604020202020204" pitchFamily="34" charset="0"/>
              <a:buChar char="•"/>
            </a:pPr>
            <a:endParaRPr lang="en-US" sz="1600" kern="1200" dirty="0">
              <a:solidFill>
                <a:srgbClr val="E2E6E9"/>
              </a:solidFill>
              <a:latin typeface="adonis-web" pitchFamily="34" charset="0"/>
              <a:ea typeface="adonis-web" pitchFamily="34" charset="-122"/>
              <a:cs typeface="adonis-web" pitchFamily="34" charset="-120"/>
            </a:endParaRPr>
          </a:p>
          <a:p>
            <a:pPr marL="342900" lvl="0">
              <a:buFont typeface="Arial" panose="020B0604020202020204" pitchFamily="34" charset="0"/>
              <a:buChar char="•"/>
            </a:pPr>
            <a:endParaRPr lang="en-US" sz="1600" kern="1200" dirty="0">
              <a:solidFill>
                <a:srgbClr val="E2E6E9"/>
              </a:solidFill>
              <a:latin typeface="adonis-web" pitchFamily="34" charset="0"/>
              <a:ea typeface="adonis-web" pitchFamily="34" charset="-122"/>
              <a:cs typeface="adonis-web" pitchFamily="34" charset="-120"/>
            </a:endParaRPr>
          </a:p>
          <a:p>
            <a:pPr marL="342900" lvl="0">
              <a:buFont typeface="Arial" panose="020B0604020202020204" pitchFamily="34" charset="0"/>
              <a:buChar char="•"/>
            </a:pPr>
            <a:endParaRPr lang="en-US" sz="1750" kern="1200" dirty="0">
              <a:solidFill>
                <a:srgbClr val="E2E6E9"/>
              </a:solidFill>
              <a:latin typeface="adonis-web" pitchFamily="34" charset="0"/>
              <a:ea typeface="adonis-web" pitchFamily="34" charset="-122"/>
              <a:cs typeface="adonis-web" pitchFamily="34" charset="-120"/>
            </a:endParaRPr>
          </a:p>
          <a:p>
            <a:pPr marL="114300" indent="0">
              <a:buNone/>
            </a:pPr>
            <a:endParaRPr lang="en-US" dirty="0"/>
          </a:p>
        </p:txBody>
      </p:sp>
      <p:sp>
        <p:nvSpPr>
          <p:cNvPr id="3" name="Title 2">
            <a:extLst>
              <a:ext uri="{FF2B5EF4-FFF2-40B4-BE49-F238E27FC236}">
                <a16:creationId xmlns:a16="http://schemas.microsoft.com/office/drawing/2014/main" id="{4222E5E1-65E8-69F3-B190-68120C01B1BC}"/>
              </a:ext>
            </a:extLst>
          </p:cNvPr>
          <p:cNvSpPr>
            <a:spLocks noGrp="1"/>
          </p:cNvSpPr>
          <p:nvPr>
            <p:ph type="ctrTitle"/>
          </p:nvPr>
        </p:nvSpPr>
        <p:spPr>
          <a:xfrm>
            <a:off x="256874" y="183075"/>
            <a:ext cx="4181777" cy="577800"/>
          </a:xfrm>
        </p:spPr>
        <p:txBody>
          <a:bodyPr/>
          <a:lstStyle/>
          <a:p>
            <a:br>
              <a:rPr lang="en-US" dirty="0"/>
            </a:br>
            <a:br>
              <a:rPr lang="en-US" dirty="0">
                <a:solidFill>
                  <a:schemeClr val="accent5">
                    <a:lumMod val="50000"/>
                  </a:schemeClr>
                </a:solidFill>
              </a:rPr>
            </a:br>
            <a:r>
              <a:rPr lang="en-US" dirty="0">
                <a:solidFill>
                  <a:schemeClr val="accent2"/>
                </a:solidFill>
              </a:rPr>
              <a:t>Artificial Neural Network</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150934"/>
            <a:ext cx="2146299" cy="75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9" y="4177778"/>
            <a:ext cx="2030412" cy="72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05400" y="276224"/>
            <a:ext cx="3181350" cy="400110"/>
          </a:xfrm>
          <a:prstGeom prst="rect">
            <a:avLst/>
          </a:prstGeom>
          <a:noFill/>
        </p:spPr>
        <p:txBody>
          <a:bodyPr wrap="square" rtlCol="0">
            <a:spAutoFit/>
          </a:bodyPr>
          <a:lstStyle/>
          <a:p>
            <a:r>
              <a:rPr lang="en-US" sz="2000" b="1" dirty="0">
                <a:solidFill>
                  <a:schemeClr val="accent2"/>
                </a:solidFill>
              </a:rPr>
              <a:t>Model Architecture</a:t>
            </a:r>
          </a:p>
        </p:txBody>
      </p:sp>
      <p:sp>
        <p:nvSpPr>
          <p:cNvPr id="5" name="TextBox 4"/>
          <p:cNvSpPr txBox="1"/>
          <p:nvPr/>
        </p:nvSpPr>
        <p:spPr>
          <a:xfrm>
            <a:off x="4943473" y="760511"/>
            <a:ext cx="4086225" cy="6183744"/>
          </a:xfrm>
          <a:prstGeom prst="rect">
            <a:avLst/>
          </a:prstGeom>
          <a:noFill/>
        </p:spPr>
        <p:txBody>
          <a:bodyPr wrap="square" rtlCol="0">
            <a:spAutoFit/>
          </a:bodyPr>
          <a:lstStyle/>
          <a:p>
            <a:pPr marL="285750" lvl="0" indent="-285750">
              <a:lnSpc>
                <a:spcPts val="2485"/>
              </a:lnSpc>
              <a:buClrTx/>
              <a:buFont typeface="Arial" panose="020B0604020202020204" pitchFamily="34" charset="0"/>
              <a:buChar char="•"/>
            </a:pPr>
            <a:r>
              <a:rPr lang="en-US" b="1" dirty="0">
                <a:solidFill>
                  <a:schemeClr val="bg1"/>
                </a:solidFill>
                <a:latin typeface="adonis-web" pitchFamily="34" charset="0"/>
                <a:ea typeface="adonis-web" pitchFamily="34" charset="-122"/>
                <a:cs typeface="adonis-web" pitchFamily="34" charset="-120"/>
              </a:rPr>
              <a:t>Layers</a:t>
            </a:r>
            <a:r>
              <a:rPr lang="en-US" dirty="0">
                <a:solidFill>
                  <a:srgbClr val="E2E6E9"/>
                </a:solidFill>
                <a:latin typeface="adonis-web" pitchFamily="34" charset="0"/>
                <a:ea typeface="adonis-web" pitchFamily="34" charset="-122"/>
                <a:cs typeface="adonis-web" pitchFamily="34" charset="-120"/>
              </a:rPr>
              <a:t> :the model consists of multiple hidden layers that learn complex representations of the input data</a:t>
            </a:r>
          </a:p>
          <a:p>
            <a:pPr marL="285750" indent="-285750">
              <a:lnSpc>
                <a:spcPts val="2485"/>
              </a:lnSpc>
              <a:buClrTx/>
              <a:buFont typeface="Arial" panose="020B0604020202020204" pitchFamily="34" charset="0"/>
              <a:buChar char="•"/>
            </a:pPr>
            <a:r>
              <a:rPr lang="en-US" b="1" kern="1200" dirty="0">
                <a:solidFill>
                  <a:schemeClr val="bg1"/>
                </a:solidFill>
                <a:latin typeface="adonis-web" pitchFamily="34" charset="0"/>
                <a:ea typeface="adonis-web" pitchFamily="34" charset="-122"/>
                <a:cs typeface="adonis-web" pitchFamily="34" charset="-120"/>
              </a:rPr>
              <a:t>Activation Functions </a:t>
            </a:r>
            <a:r>
              <a:rPr lang="en-US" kern="1200" dirty="0">
                <a:solidFill>
                  <a:srgbClr val="E2E6E9"/>
                </a:solidFill>
                <a:latin typeface="adonis-web" pitchFamily="34" charset="0"/>
                <a:ea typeface="adonis-web" pitchFamily="34" charset="-122"/>
                <a:cs typeface="adonis-web" pitchFamily="34" charset="-120"/>
              </a:rPr>
              <a:t>: </a:t>
            </a:r>
            <a:r>
              <a:rPr lang="en-US" dirty="0">
                <a:solidFill>
                  <a:srgbClr val="E2E6E9"/>
                </a:solidFill>
                <a:latin typeface="adonis-web" pitchFamily="34" charset="0"/>
                <a:ea typeface="adonis-web" pitchFamily="34" charset="-122"/>
                <a:cs typeface="adonis-web" pitchFamily="34" charset="-120"/>
              </a:rPr>
              <a:t>Nonlinear activation functions, like </a:t>
            </a:r>
            <a:r>
              <a:rPr lang="en-US" dirty="0" err="1">
                <a:solidFill>
                  <a:srgbClr val="E2E6E9"/>
                </a:solidFill>
                <a:latin typeface="adonis-web" pitchFamily="34" charset="0"/>
                <a:ea typeface="adonis-web" pitchFamily="34" charset="-122"/>
                <a:cs typeface="adonis-web" pitchFamily="34" charset="-120"/>
              </a:rPr>
              <a:t>tanh</a:t>
            </a:r>
            <a:r>
              <a:rPr lang="en-US" dirty="0">
                <a:solidFill>
                  <a:srgbClr val="E2E6E9"/>
                </a:solidFill>
                <a:latin typeface="adonis-web" pitchFamily="34" charset="0"/>
                <a:ea typeface="adonis-web" pitchFamily="34" charset="-122"/>
                <a:cs typeface="adonis-web" pitchFamily="34" charset="-120"/>
              </a:rPr>
              <a:t> are applied to the layer outputs to introduce nonlinearity. We use </a:t>
            </a:r>
            <a:r>
              <a:rPr lang="en-US" dirty="0" err="1">
                <a:solidFill>
                  <a:srgbClr val="E2E6E9"/>
                </a:solidFill>
                <a:latin typeface="adonis-web" pitchFamily="34" charset="0"/>
                <a:ea typeface="adonis-web" pitchFamily="34" charset="-122"/>
                <a:cs typeface="adonis-web" pitchFamily="34" charset="-120"/>
              </a:rPr>
              <a:t>tanh</a:t>
            </a:r>
            <a:endParaRPr lang="en-US" dirty="0">
              <a:solidFill>
                <a:srgbClr val="E2E6E9"/>
              </a:solidFill>
              <a:latin typeface="adonis-web" pitchFamily="34" charset="0"/>
              <a:ea typeface="adonis-web" pitchFamily="34" charset="-122"/>
              <a:cs typeface="adonis-web" pitchFamily="34" charset="-120"/>
            </a:endParaRPr>
          </a:p>
          <a:p>
            <a:pPr marL="285750" indent="-285750">
              <a:lnSpc>
                <a:spcPts val="2485"/>
              </a:lnSpc>
              <a:buClrTx/>
              <a:buFont typeface="Arial" panose="020B0604020202020204" pitchFamily="34" charset="0"/>
              <a:buChar char="•"/>
            </a:pPr>
            <a:r>
              <a:rPr lang="en-US" b="1" dirty="0">
                <a:solidFill>
                  <a:schemeClr val="bg1"/>
                </a:solidFill>
                <a:latin typeface="adonis-web" pitchFamily="34" charset="0"/>
                <a:ea typeface="adonis-web" pitchFamily="34" charset="-122"/>
                <a:cs typeface="adonis-web" pitchFamily="34" charset="-120"/>
              </a:rPr>
              <a:t>Trainable Weights </a:t>
            </a:r>
            <a:r>
              <a:rPr lang="en-US" dirty="0">
                <a:solidFill>
                  <a:srgbClr val="E2E6E9"/>
                </a:solidFill>
                <a:latin typeface="adonis-web" pitchFamily="34" charset="0"/>
                <a:ea typeface="adonis-web" pitchFamily="34" charset="-122"/>
                <a:cs typeface="adonis-web" pitchFamily="34" charset="-120"/>
              </a:rPr>
              <a:t>: The model parameters, including the weights and biases, are learned through the training process.</a:t>
            </a:r>
          </a:p>
          <a:p>
            <a:pPr marL="285750" indent="-285750">
              <a:lnSpc>
                <a:spcPts val="2485"/>
              </a:lnSpc>
              <a:buClrTx/>
              <a:buFont typeface="Arial" panose="020B0604020202020204" pitchFamily="34" charset="0"/>
              <a:buChar char="•"/>
            </a:pPr>
            <a:r>
              <a:rPr lang="en-US" b="1" dirty="0">
                <a:solidFill>
                  <a:schemeClr val="bg1"/>
                </a:solidFill>
                <a:latin typeface="adonis-web" pitchFamily="34" charset="0"/>
                <a:ea typeface="adonis-web" pitchFamily="34" charset="-122"/>
                <a:cs typeface="adonis-web" pitchFamily="34" charset="-120"/>
              </a:rPr>
              <a:t>Optimization</a:t>
            </a:r>
            <a:r>
              <a:rPr lang="en-US" dirty="0">
                <a:solidFill>
                  <a:srgbClr val="E2E6E9"/>
                </a:solidFill>
                <a:latin typeface="adonis-web" pitchFamily="34" charset="0"/>
                <a:ea typeface="adonis-web" pitchFamily="34" charset="-122"/>
                <a:cs typeface="adonis-web" pitchFamily="34" charset="-120"/>
              </a:rPr>
              <a:t> : The model is trained using techniques like backpropagation and gradient descent to minimize the loss function.</a:t>
            </a:r>
            <a:endParaRPr lang="en-US" dirty="0"/>
          </a:p>
          <a:p>
            <a:pPr>
              <a:lnSpc>
                <a:spcPts val="2485"/>
              </a:lnSpc>
              <a:buClrTx/>
            </a:pPr>
            <a:endParaRPr lang="en-US" dirty="0"/>
          </a:p>
          <a:p>
            <a:pPr>
              <a:lnSpc>
                <a:spcPts val="2485"/>
              </a:lnSpc>
              <a:buClrTx/>
            </a:pPr>
            <a:endParaRPr lang="en-US" dirty="0"/>
          </a:p>
          <a:p>
            <a:pPr>
              <a:lnSpc>
                <a:spcPts val="2485"/>
              </a:lnSpc>
              <a:buClrTx/>
            </a:pPr>
            <a:endParaRPr lang="en-US" dirty="0"/>
          </a:p>
          <a:p>
            <a:pPr>
              <a:lnSpc>
                <a:spcPts val="2485"/>
              </a:lnSpc>
              <a:buClrTx/>
            </a:pPr>
            <a:endParaRPr lang="en-US" dirty="0"/>
          </a:p>
          <a:p>
            <a:pPr lvl="0">
              <a:lnSpc>
                <a:spcPts val="2485"/>
              </a:lnSpc>
              <a:buClrTx/>
            </a:pPr>
            <a:endParaRPr lang="en-US" kern="1200" dirty="0">
              <a:solidFill>
                <a:prstClr val="black"/>
              </a:solidFill>
              <a:latin typeface="Calibri" panose="020F0502020204030204"/>
              <a:ea typeface="+mn-ea"/>
              <a:cs typeface="+mn-cs"/>
            </a:endParaRPr>
          </a:p>
          <a:p>
            <a:pPr lvl="0">
              <a:lnSpc>
                <a:spcPts val="2485"/>
              </a:lnSpc>
              <a:buClrTx/>
            </a:pPr>
            <a:endParaRPr lang="en-US" dirty="0">
              <a:solidFill>
                <a:srgbClr val="E2E6E9"/>
              </a:solidFill>
              <a:latin typeface="adonis-web" pitchFamily="34" charset="0"/>
              <a:ea typeface="adonis-web" pitchFamily="34" charset="-122"/>
              <a:cs typeface="adonis-web" pitchFamily="34" charset="-120"/>
            </a:endParaRPr>
          </a:p>
          <a:p>
            <a:pPr lvl="0">
              <a:lnSpc>
                <a:spcPts val="2485"/>
              </a:lnSpc>
              <a:buClrTx/>
            </a:pPr>
            <a:endParaRPr lang="en-US"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3949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698100"/>
            <a:ext cx="4495800" cy="4197750"/>
          </a:xfrm>
        </p:spPr>
        <p:txBody>
          <a:bodyPr/>
          <a:lstStyle/>
          <a:p>
            <a:pPr marL="285750" lvl="0" indent="-285750">
              <a:buFont typeface="Arial" panose="020B0604020202020204" pitchFamily="34" charset="0"/>
              <a:buChar char="•"/>
            </a:pPr>
            <a:r>
              <a:rPr lang="en-US" sz="1400" dirty="0"/>
              <a:t>A common method for training a neural network.\</a:t>
            </a:r>
          </a:p>
          <a:p>
            <a:pPr marL="285750" lvl="0" indent="-285750">
              <a:buFont typeface="Arial" panose="020B0604020202020204" pitchFamily="34" charset="0"/>
              <a:buChar char="•"/>
            </a:pPr>
            <a:r>
              <a:rPr lang="en-US" sz="1400" dirty="0"/>
              <a:t>Backpropagation is an approximate steepest descent algorithm, in which the performance index is mean square error.</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Initial system output is compared to the desired output, and the system is adjusted until the difference between the two is minimized.</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The goal of backpropagation is to optimize weights so that the neural network can learn how to correctly map arbitrary inputs to outputs.</a:t>
            </a:r>
          </a:p>
          <a:p>
            <a:pPr>
              <a:buFont typeface="Arial" panose="020B0604020202020204" pitchFamily="34" charset="0"/>
              <a:buChar char="•"/>
            </a:pPr>
            <a:endParaRPr lang="en-US" dirty="0"/>
          </a:p>
          <a:p>
            <a:endParaRPr lang="en-US" dirty="0"/>
          </a:p>
        </p:txBody>
      </p:sp>
      <p:sp>
        <p:nvSpPr>
          <p:cNvPr id="3" name="Title 2"/>
          <p:cNvSpPr>
            <a:spLocks noGrp="1"/>
          </p:cNvSpPr>
          <p:nvPr>
            <p:ph type="ctrTitle"/>
          </p:nvPr>
        </p:nvSpPr>
        <p:spPr>
          <a:xfrm>
            <a:off x="-1" y="0"/>
            <a:ext cx="3743325" cy="577800"/>
          </a:xfrm>
        </p:spPr>
        <p:txBody>
          <a:bodyPr/>
          <a:lstStyle/>
          <a:p>
            <a:r>
              <a:rPr lang="en-US" b="1" dirty="0">
                <a:solidFill>
                  <a:schemeClr val="accent2"/>
                </a:solidFill>
              </a:rPr>
              <a:t>Backpropagation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3676650"/>
            <a:ext cx="3295650" cy="1466850"/>
          </a:xfrm>
          <a:prstGeom prst="rect">
            <a:avLst/>
          </a:prstGeom>
        </p:spPr>
      </p:pic>
      <p:sp>
        <p:nvSpPr>
          <p:cNvPr id="5" name="TextBox 4"/>
          <p:cNvSpPr txBox="1"/>
          <p:nvPr/>
        </p:nvSpPr>
        <p:spPr>
          <a:xfrm>
            <a:off x="5176837" y="209550"/>
            <a:ext cx="3505200" cy="400110"/>
          </a:xfrm>
          <a:prstGeom prst="rect">
            <a:avLst/>
          </a:prstGeom>
          <a:noFill/>
        </p:spPr>
        <p:txBody>
          <a:bodyPr wrap="square" rtlCol="0">
            <a:spAutoFit/>
          </a:bodyPr>
          <a:lstStyle/>
          <a:p>
            <a:r>
              <a:rPr lang="en-US" sz="2000" b="1" dirty="0">
                <a:solidFill>
                  <a:schemeClr val="accent2"/>
                </a:solidFill>
                <a:latin typeface="Share Tech" panose="020B0604020202020204" charset="0"/>
              </a:rPr>
              <a:t>MLP Classifier</a:t>
            </a:r>
          </a:p>
        </p:txBody>
      </p:sp>
      <p:sp>
        <p:nvSpPr>
          <p:cNvPr id="6" name="TextBox 5"/>
          <p:cNvSpPr txBox="1"/>
          <p:nvPr/>
        </p:nvSpPr>
        <p:spPr>
          <a:xfrm>
            <a:off x="4972050" y="895350"/>
            <a:ext cx="3914775" cy="3754874"/>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The multilayer perceptron, trained by the backpropagation algorithm, is currently the most widely used neural network and can solve non-linear separable problems .</a:t>
            </a:r>
          </a:p>
          <a:p>
            <a:endParaRPr lang="en-US" dirty="0">
              <a:solidFill>
                <a:schemeClr val="bg1"/>
              </a:solidFill>
            </a:endParaRPr>
          </a:p>
          <a:p>
            <a:pPr marL="285750" indent="-285750">
              <a:buFont typeface="Wingdings" panose="05000000000000000000" pitchFamily="2" charset="2"/>
              <a:buChar char="q"/>
            </a:pPr>
            <a:r>
              <a:rPr lang="en-US" dirty="0">
                <a:solidFill>
                  <a:schemeClr val="bg1"/>
                </a:solidFill>
                <a:latin typeface="adonis-web" pitchFamily="34" charset="0"/>
                <a:ea typeface="adonis-web" pitchFamily="34" charset="-122"/>
                <a:cs typeface="adonis-web" pitchFamily="34" charset="-120"/>
              </a:rPr>
              <a:t>MLPs are commonly used for supervised learning tasks, such as classification, where the goal is to map input data to output labels.</a:t>
            </a:r>
          </a:p>
          <a:p>
            <a:endParaRPr lang="en-US" dirty="0">
              <a:solidFill>
                <a:schemeClr val="bg1"/>
              </a:solidFill>
            </a:endParaRPr>
          </a:p>
          <a:p>
            <a:pPr marL="285750" indent="-285750">
              <a:buFont typeface="Wingdings" panose="05000000000000000000" pitchFamily="2" charset="2"/>
              <a:buChar char="q"/>
            </a:pPr>
            <a:r>
              <a:rPr lang="en-US" dirty="0">
                <a:solidFill>
                  <a:schemeClr val="bg1"/>
                </a:solidFill>
                <a:latin typeface="adonis-web" pitchFamily="34" charset="0"/>
                <a:ea typeface="adonis-web" pitchFamily="34" charset="-122"/>
                <a:cs typeface="adonis-web" pitchFamily="34" charset="-120"/>
              </a:rPr>
              <a:t>The MLP architecture can be tailored to a wide range of problems by adjusting the number of layers, neurons, and connections between them.</a:t>
            </a:r>
            <a:endParaRPr lang="en-US" dirty="0">
              <a:solidFill>
                <a:schemeClr val="bg1"/>
              </a:solidFill>
            </a:endParaRPr>
          </a:p>
          <a:p>
            <a:endParaRPr lang="en-US" dirty="0">
              <a:solidFill>
                <a:schemeClr val="bg1"/>
              </a:solidFill>
            </a:endParaRPr>
          </a:p>
          <a:p>
            <a:r>
              <a:rPr lang="en-US" b="1" dirty="0">
                <a:solidFill>
                  <a:schemeClr val="accent1"/>
                </a:solidFill>
              </a:rPr>
              <a:t>Accuracy : 0.957</a:t>
            </a:r>
          </a:p>
          <a:p>
            <a:endParaRPr lang="en-US" dirty="0"/>
          </a:p>
        </p:txBody>
      </p:sp>
    </p:spTree>
    <p:extLst>
      <p:ext uri="{BB962C8B-B14F-4D97-AF65-F5344CB8AC3E}">
        <p14:creationId xmlns:p14="http://schemas.microsoft.com/office/powerpoint/2010/main" val="3804213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 y="561975"/>
            <a:ext cx="4857751" cy="4400550"/>
          </a:xfrm>
        </p:spPr>
        <p:txBody>
          <a:bodyPr/>
          <a:lstStyle/>
          <a:p>
            <a:pPr>
              <a:buFont typeface="Arial" panose="020B0604020202020204" pitchFamily="34" charset="0"/>
              <a:buChar char="•"/>
            </a:pPr>
            <a:r>
              <a:rPr lang="en-US" sz="1400" kern="1200" dirty="0">
                <a:solidFill>
                  <a:schemeClr val="bg1"/>
                </a:solidFill>
                <a:latin typeface="Roboto" pitchFamily="34" charset="0"/>
                <a:ea typeface="Roboto" pitchFamily="34" charset="-122"/>
                <a:cs typeface="Roboto" pitchFamily="34" charset="-120"/>
              </a:rPr>
              <a:t>To ensure the reliability and generalizability of the developed models, we have implemented a rigorous evaluation process. This includes the use of cross-validation techniques, such as k-fold cross-validation, to assess the models' performance on unseen data and prevent overfitting</a:t>
            </a:r>
          </a:p>
          <a:p>
            <a:endParaRPr lang="en-US" sz="1400" kern="1200" dirty="0">
              <a:solidFill>
                <a:schemeClr val="bg1"/>
              </a:solidFill>
              <a:latin typeface="Roboto" pitchFamily="34" charset="0"/>
              <a:ea typeface="Roboto" pitchFamily="34" charset="-122"/>
              <a:cs typeface="Roboto" pitchFamily="34" charset="-120"/>
            </a:endParaRPr>
          </a:p>
          <a:p>
            <a:pPr marL="285750" lvl="0" indent="-285750">
              <a:lnSpc>
                <a:spcPts val="2624"/>
              </a:lnSpc>
              <a:buClrTx/>
              <a:buSzTx/>
              <a:buFont typeface="Arial" panose="020B0604020202020204" pitchFamily="34" charset="0"/>
              <a:buChar char="•"/>
            </a:pPr>
            <a:r>
              <a:rPr lang="en-US" sz="1400" kern="1200" dirty="0">
                <a:solidFill>
                  <a:schemeClr val="bg1"/>
                </a:solidFill>
                <a:latin typeface="Roboto" pitchFamily="34" charset="0"/>
                <a:ea typeface="Roboto" pitchFamily="34" charset="-122"/>
                <a:cs typeface="Roboto" pitchFamily="34" charset="-120"/>
              </a:rPr>
              <a:t>Key performance metrics, such as accuracy, precision, recall, F1-score, and area under the receiver operating characteristic (ROC) curve, are used to measure the models' ability to accurately predict breast cancer recurrence. These metrics provide a comprehensive understanding of the models' strengths, weaknesses, and overall effectiveness in supporting clinical decision-making.</a:t>
            </a:r>
            <a:endParaRPr lang="en-US" sz="1400" kern="1200" dirty="0">
              <a:solidFill>
                <a:schemeClr val="bg1"/>
              </a:solidFill>
              <a:latin typeface="Calibri" panose="020F0502020204030204"/>
              <a:ea typeface="+mn-ea"/>
              <a:cs typeface="+mn-cs"/>
            </a:endParaRPr>
          </a:p>
          <a:p>
            <a:endParaRPr lang="en-US" sz="1400" dirty="0">
              <a:solidFill>
                <a:schemeClr val="bg1"/>
              </a:solidFill>
            </a:endParaRPr>
          </a:p>
        </p:txBody>
      </p:sp>
      <p:sp>
        <p:nvSpPr>
          <p:cNvPr id="3" name="Title 2"/>
          <p:cNvSpPr>
            <a:spLocks noGrp="1"/>
          </p:cNvSpPr>
          <p:nvPr>
            <p:ph type="ctrTitle"/>
          </p:nvPr>
        </p:nvSpPr>
        <p:spPr>
          <a:xfrm>
            <a:off x="-1" y="68774"/>
            <a:ext cx="5905501" cy="455101"/>
          </a:xfrm>
        </p:spPr>
        <p:txBody>
          <a:bodyPr/>
          <a:lstStyle/>
          <a:p>
            <a:r>
              <a:rPr lang="en-US" sz="2000" b="1" dirty="0">
                <a:solidFill>
                  <a:schemeClr val="accent2"/>
                </a:solidFill>
                <a:latin typeface="Share Tech" panose="020B0604020202020204" charset="0"/>
                <a:ea typeface="Roboto Slab" pitchFamily="34" charset="-122"/>
                <a:cs typeface="Roboto Slab" pitchFamily="34" charset="-120"/>
              </a:rPr>
              <a:t>Model Evaluation and Performance Metrics</a:t>
            </a:r>
            <a:endParaRPr lang="en-US" sz="2000" b="1" dirty="0">
              <a:solidFill>
                <a:schemeClr val="accent2"/>
              </a:solidFill>
              <a:latin typeface="Share Tech" panose="020B0604020202020204" charset="0"/>
            </a:endParaRPr>
          </a:p>
        </p:txBody>
      </p:sp>
      <p:sp>
        <p:nvSpPr>
          <p:cNvPr id="24" name="Flowchart: Stored Data 23"/>
          <p:cNvSpPr/>
          <p:nvPr/>
        </p:nvSpPr>
        <p:spPr>
          <a:xfrm>
            <a:off x="5343523" y="504825"/>
            <a:ext cx="714375" cy="7334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Stored Data 25"/>
          <p:cNvSpPr/>
          <p:nvPr/>
        </p:nvSpPr>
        <p:spPr>
          <a:xfrm>
            <a:off x="5343525" y="1390650"/>
            <a:ext cx="714375" cy="7334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Stored Data 26"/>
          <p:cNvSpPr/>
          <p:nvPr/>
        </p:nvSpPr>
        <p:spPr>
          <a:xfrm>
            <a:off x="5343525" y="2390775"/>
            <a:ext cx="714375" cy="7334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Stored Data 27"/>
          <p:cNvSpPr/>
          <p:nvPr/>
        </p:nvSpPr>
        <p:spPr>
          <a:xfrm>
            <a:off x="5343525" y="3333750"/>
            <a:ext cx="714375" cy="7334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Stored Data 28"/>
          <p:cNvSpPr/>
          <p:nvPr/>
        </p:nvSpPr>
        <p:spPr>
          <a:xfrm>
            <a:off x="5343525" y="4257675"/>
            <a:ext cx="714375" cy="733425"/>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57824" y="717648"/>
            <a:ext cx="485775" cy="307777"/>
          </a:xfrm>
          <a:prstGeom prst="rect">
            <a:avLst/>
          </a:prstGeom>
          <a:noFill/>
        </p:spPr>
        <p:txBody>
          <a:bodyPr wrap="square" rtlCol="0">
            <a:spAutoFit/>
          </a:bodyPr>
          <a:lstStyle/>
          <a:p>
            <a:r>
              <a:rPr lang="en-US" b="1" dirty="0"/>
              <a:t> 1</a:t>
            </a:r>
          </a:p>
        </p:txBody>
      </p:sp>
      <p:sp>
        <p:nvSpPr>
          <p:cNvPr id="31" name="TextBox 30"/>
          <p:cNvSpPr txBox="1"/>
          <p:nvPr/>
        </p:nvSpPr>
        <p:spPr>
          <a:xfrm>
            <a:off x="5457824" y="1603473"/>
            <a:ext cx="485775" cy="307777"/>
          </a:xfrm>
          <a:prstGeom prst="rect">
            <a:avLst/>
          </a:prstGeom>
          <a:noFill/>
        </p:spPr>
        <p:txBody>
          <a:bodyPr wrap="square" rtlCol="0">
            <a:spAutoFit/>
          </a:bodyPr>
          <a:lstStyle/>
          <a:p>
            <a:r>
              <a:rPr lang="en-US" b="1" dirty="0"/>
              <a:t> 2</a:t>
            </a:r>
          </a:p>
        </p:txBody>
      </p:sp>
      <p:sp>
        <p:nvSpPr>
          <p:cNvPr id="32" name="TextBox 31"/>
          <p:cNvSpPr txBox="1"/>
          <p:nvPr/>
        </p:nvSpPr>
        <p:spPr>
          <a:xfrm>
            <a:off x="5457822" y="2603598"/>
            <a:ext cx="485775" cy="307777"/>
          </a:xfrm>
          <a:prstGeom prst="rect">
            <a:avLst/>
          </a:prstGeom>
          <a:noFill/>
        </p:spPr>
        <p:txBody>
          <a:bodyPr wrap="square" rtlCol="0">
            <a:spAutoFit/>
          </a:bodyPr>
          <a:lstStyle/>
          <a:p>
            <a:r>
              <a:rPr lang="en-US" b="1" dirty="0"/>
              <a:t> 3</a:t>
            </a:r>
          </a:p>
        </p:txBody>
      </p:sp>
      <p:sp>
        <p:nvSpPr>
          <p:cNvPr id="33" name="TextBox 32"/>
          <p:cNvSpPr txBox="1"/>
          <p:nvPr/>
        </p:nvSpPr>
        <p:spPr>
          <a:xfrm>
            <a:off x="5457824" y="3546573"/>
            <a:ext cx="485775" cy="307777"/>
          </a:xfrm>
          <a:prstGeom prst="rect">
            <a:avLst/>
          </a:prstGeom>
          <a:noFill/>
        </p:spPr>
        <p:txBody>
          <a:bodyPr wrap="square" rtlCol="0">
            <a:spAutoFit/>
          </a:bodyPr>
          <a:lstStyle/>
          <a:p>
            <a:r>
              <a:rPr lang="en-US" b="1" dirty="0"/>
              <a:t> 4</a:t>
            </a:r>
          </a:p>
        </p:txBody>
      </p:sp>
      <p:sp>
        <p:nvSpPr>
          <p:cNvPr id="34" name="TextBox 33"/>
          <p:cNvSpPr txBox="1"/>
          <p:nvPr/>
        </p:nvSpPr>
        <p:spPr>
          <a:xfrm>
            <a:off x="5448296" y="4470498"/>
            <a:ext cx="485775" cy="307777"/>
          </a:xfrm>
          <a:prstGeom prst="rect">
            <a:avLst/>
          </a:prstGeom>
          <a:noFill/>
        </p:spPr>
        <p:txBody>
          <a:bodyPr wrap="square" rtlCol="0">
            <a:spAutoFit/>
          </a:bodyPr>
          <a:lstStyle/>
          <a:p>
            <a:r>
              <a:rPr lang="en-US" b="1" dirty="0"/>
              <a:t>5</a:t>
            </a:r>
          </a:p>
        </p:txBody>
      </p:sp>
      <p:sp>
        <p:nvSpPr>
          <p:cNvPr id="35" name="Rounded Rectangle 34"/>
          <p:cNvSpPr/>
          <p:nvPr/>
        </p:nvSpPr>
        <p:spPr>
          <a:xfrm>
            <a:off x="6143625" y="490537"/>
            <a:ext cx="2571750"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6143625" y="1354037"/>
            <a:ext cx="2571750"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143625" y="2330350"/>
            <a:ext cx="2571750"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143625" y="3305175"/>
            <a:ext cx="2571750"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143625" y="4257675"/>
            <a:ext cx="2571750"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48400" y="508098"/>
            <a:ext cx="2533650" cy="984885"/>
          </a:xfrm>
          <a:prstGeom prst="rect">
            <a:avLst/>
          </a:prstGeom>
          <a:noFill/>
        </p:spPr>
        <p:txBody>
          <a:bodyPr wrap="square" rtlCol="0">
            <a:spAutoFit/>
          </a:bodyPr>
          <a:lstStyle/>
          <a:p>
            <a:r>
              <a:rPr lang="en-US" sz="1200" b="1" dirty="0">
                <a:solidFill>
                  <a:schemeClr val="bg2"/>
                </a:solidFill>
              </a:rPr>
              <a:t>Confusion Matrix:</a:t>
            </a:r>
          </a:p>
          <a:p>
            <a:pPr lvl="0">
              <a:lnSpc>
                <a:spcPts val="1837"/>
              </a:lnSpc>
              <a:buClrTx/>
            </a:pPr>
            <a:r>
              <a:rPr lang="en-US" sz="1200" kern="1200" dirty="0">
                <a:solidFill>
                  <a:schemeClr val="bg2"/>
                </a:solidFill>
                <a:latin typeface="Cabin" pitchFamily="34" charset="0"/>
                <a:ea typeface="Cabin" pitchFamily="34" charset="-122"/>
                <a:cs typeface="Cabin" pitchFamily="34" charset="-120"/>
              </a:rPr>
              <a:t>The starting point for calculating performance metrics.</a:t>
            </a:r>
            <a:endParaRPr lang="en-US" sz="1200" kern="1200" dirty="0">
              <a:solidFill>
                <a:schemeClr val="bg2"/>
              </a:solidFill>
              <a:latin typeface="Calibri" panose="020F0502020204030204"/>
              <a:ea typeface="+mn-ea"/>
              <a:cs typeface="+mn-cs"/>
            </a:endParaRPr>
          </a:p>
          <a:p>
            <a:endParaRPr lang="en-US" sz="1600" dirty="0">
              <a:solidFill>
                <a:schemeClr val="bg2"/>
              </a:solidFill>
            </a:endParaRPr>
          </a:p>
        </p:txBody>
      </p:sp>
      <p:sp>
        <p:nvSpPr>
          <p:cNvPr id="41" name="TextBox 40"/>
          <p:cNvSpPr txBox="1"/>
          <p:nvPr/>
        </p:nvSpPr>
        <p:spPr>
          <a:xfrm>
            <a:off x="6334125" y="1446817"/>
            <a:ext cx="2286000" cy="1107996"/>
          </a:xfrm>
          <a:prstGeom prst="rect">
            <a:avLst/>
          </a:prstGeom>
          <a:noFill/>
        </p:spPr>
        <p:txBody>
          <a:bodyPr wrap="square" rtlCol="0">
            <a:spAutoFit/>
          </a:bodyPr>
          <a:lstStyle/>
          <a:p>
            <a:r>
              <a:rPr lang="en-US" b="1" dirty="0">
                <a:solidFill>
                  <a:schemeClr val="bg2"/>
                </a:solidFill>
                <a:latin typeface="Unbounded" pitchFamily="34" charset="0"/>
                <a:ea typeface="Unbounded" pitchFamily="34" charset="-122"/>
                <a:cs typeface="Unbounded" pitchFamily="34" charset="-120"/>
              </a:rPr>
              <a:t>Accuracy:</a:t>
            </a:r>
          </a:p>
          <a:p>
            <a:r>
              <a:rPr lang="en-US" sz="1200" dirty="0">
                <a:solidFill>
                  <a:schemeClr val="bg2"/>
                </a:solidFill>
                <a:latin typeface="Cabin" pitchFamily="34" charset="0"/>
                <a:ea typeface="Cabin" pitchFamily="34" charset="-122"/>
                <a:cs typeface="Cabin" pitchFamily="34" charset="-120"/>
              </a:rPr>
              <a:t>Calculated as (TP + TN) / (TP + FP + TN + FN).</a:t>
            </a:r>
            <a:endParaRPr lang="en-US" sz="1200" dirty="0">
              <a:solidFill>
                <a:schemeClr val="bg2"/>
              </a:solidFill>
            </a:endParaRPr>
          </a:p>
          <a:p>
            <a:endParaRPr lang="en-US" b="1" dirty="0">
              <a:solidFill>
                <a:schemeClr val="bg2"/>
              </a:solidFill>
            </a:endParaRPr>
          </a:p>
          <a:p>
            <a:endParaRPr lang="en-US" dirty="0"/>
          </a:p>
        </p:txBody>
      </p:sp>
      <p:sp>
        <p:nvSpPr>
          <p:cNvPr id="42" name="TextBox 41"/>
          <p:cNvSpPr txBox="1"/>
          <p:nvPr/>
        </p:nvSpPr>
        <p:spPr>
          <a:xfrm>
            <a:off x="6143625" y="2390775"/>
            <a:ext cx="2371725" cy="784830"/>
          </a:xfrm>
          <a:prstGeom prst="rect">
            <a:avLst/>
          </a:prstGeom>
          <a:noFill/>
        </p:spPr>
        <p:txBody>
          <a:bodyPr wrap="square" rtlCol="0">
            <a:spAutoFit/>
          </a:bodyPr>
          <a:lstStyle/>
          <a:p>
            <a:pPr lvl="0">
              <a:lnSpc>
                <a:spcPts val="1801"/>
              </a:lnSpc>
              <a:buClrTx/>
            </a:pPr>
            <a:r>
              <a:rPr lang="en-US" sz="1441" b="1" kern="1200" dirty="0">
                <a:solidFill>
                  <a:schemeClr val="bg2"/>
                </a:solidFill>
                <a:latin typeface="Unbounded" pitchFamily="34" charset="0"/>
                <a:ea typeface="Unbounded" pitchFamily="34" charset="-122"/>
                <a:cs typeface="Unbounded" pitchFamily="34" charset="-120"/>
              </a:rPr>
              <a:t>Precision:</a:t>
            </a:r>
          </a:p>
          <a:p>
            <a:pPr>
              <a:lnSpc>
                <a:spcPts val="1801"/>
              </a:lnSpc>
              <a:buClrTx/>
            </a:pPr>
            <a:r>
              <a:rPr lang="en-US" sz="1200" dirty="0">
                <a:solidFill>
                  <a:schemeClr val="bg2"/>
                </a:solidFill>
                <a:latin typeface="Cabin" pitchFamily="34" charset="0"/>
                <a:ea typeface="Cabin" pitchFamily="34" charset="-122"/>
                <a:cs typeface="Cabin" pitchFamily="34" charset="-120"/>
              </a:rPr>
              <a:t>Calculated as TP / (TP + FP).</a:t>
            </a:r>
            <a:endParaRPr lang="en-US" sz="1200" dirty="0">
              <a:solidFill>
                <a:schemeClr val="bg2"/>
              </a:solidFill>
            </a:endParaRPr>
          </a:p>
          <a:p>
            <a:pPr lvl="0">
              <a:lnSpc>
                <a:spcPts val="1801"/>
              </a:lnSpc>
              <a:buClrTx/>
            </a:pPr>
            <a:endParaRPr lang="en-US" sz="1441" b="1" kern="1200" dirty="0">
              <a:solidFill>
                <a:schemeClr val="bg2"/>
              </a:solidFill>
              <a:latin typeface="Calibri" panose="020F0502020204030204"/>
              <a:ea typeface="+mn-ea"/>
              <a:cs typeface="+mn-cs"/>
            </a:endParaRPr>
          </a:p>
        </p:txBody>
      </p:sp>
      <p:sp>
        <p:nvSpPr>
          <p:cNvPr id="43" name="TextBox 42"/>
          <p:cNvSpPr txBox="1"/>
          <p:nvPr/>
        </p:nvSpPr>
        <p:spPr>
          <a:xfrm>
            <a:off x="6143625" y="3337023"/>
            <a:ext cx="2476500" cy="784830"/>
          </a:xfrm>
          <a:prstGeom prst="rect">
            <a:avLst/>
          </a:prstGeom>
          <a:noFill/>
        </p:spPr>
        <p:txBody>
          <a:bodyPr wrap="square" rtlCol="0">
            <a:spAutoFit/>
          </a:bodyPr>
          <a:lstStyle/>
          <a:p>
            <a:pPr>
              <a:lnSpc>
                <a:spcPts val="1801"/>
              </a:lnSpc>
            </a:pPr>
            <a:r>
              <a:rPr lang="en-US" b="1" dirty="0">
                <a:solidFill>
                  <a:schemeClr val="bg2"/>
                </a:solidFill>
                <a:latin typeface="Unbounded" pitchFamily="34" charset="0"/>
                <a:ea typeface="Unbounded" pitchFamily="34" charset="-122"/>
                <a:cs typeface="Unbounded" pitchFamily="34" charset="-120"/>
              </a:rPr>
              <a:t>Recall:</a:t>
            </a:r>
          </a:p>
          <a:p>
            <a:pPr>
              <a:lnSpc>
                <a:spcPts val="1801"/>
              </a:lnSpc>
            </a:pPr>
            <a:r>
              <a:rPr lang="en-US" sz="1200" dirty="0">
                <a:solidFill>
                  <a:schemeClr val="bg2"/>
                </a:solidFill>
                <a:latin typeface="Cabin" pitchFamily="34" charset="0"/>
                <a:ea typeface="Cabin" pitchFamily="34" charset="-122"/>
                <a:cs typeface="Cabin" pitchFamily="34" charset="-120"/>
              </a:rPr>
              <a:t>Calculated as TP / (TP + FN).</a:t>
            </a:r>
            <a:endParaRPr lang="en-US" sz="1200" dirty="0">
              <a:solidFill>
                <a:schemeClr val="bg2"/>
              </a:solidFill>
            </a:endParaRPr>
          </a:p>
          <a:p>
            <a:pPr>
              <a:lnSpc>
                <a:spcPts val="1801"/>
              </a:lnSpc>
            </a:pPr>
            <a:endParaRPr lang="en-US" b="1" dirty="0">
              <a:solidFill>
                <a:schemeClr val="bg2"/>
              </a:solidFill>
            </a:endParaRPr>
          </a:p>
        </p:txBody>
      </p:sp>
      <p:sp>
        <p:nvSpPr>
          <p:cNvPr id="44" name="TextBox 43"/>
          <p:cNvSpPr txBox="1"/>
          <p:nvPr/>
        </p:nvSpPr>
        <p:spPr>
          <a:xfrm>
            <a:off x="6248400" y="4316610"/>
            <a:ext cx="2266950" cy="1015663"/>
          </a:xfrm>
          <a:prstGeom prst="rect">
            <a:avLst/>
          </a:prstGeom>
          <a:noFill/>
        </p:spPr>
        <p:txBody>
          <a:bodyPr wrap="square" rtlCol="0">
            <a:spAutoFit/>
          </a:bodyPr>
          <a:lstStyle/>
          <a:p>
            <a:pPr>
              <a:lnSpc>
                <a:spcPts val="1801"/>
              </a:lnSpc>
            </a:pPr>
            <a:r>
              <a:rPr lang="en-US" b="1" dirty="0">
                <a:solidFill>
                  <a:schemeClr val="bg2"/>
                </a:solidFill>
                <a:latin typeface="Unbounded" pitchFamily="34" charset="0"/>
                <a:ea typeface="Unbounded" pitchFamily="34" charset="-122"/>
                <a:cs typeface="Unbounded" pitchFamily="34" charset="-120"/>
              </a:rPr>
              <a:t>F1-Score:</a:t>
            </a:r>
          </a:p>
          <a:p>
            <a:pPr lvl="0">
              <a:lnSpc>
                <a:spcPts val="1837"/>
              </a:lnSpc>
              <a:buClrTx/>
            </a:pPr>
            <a:r>
              <a:rPr lang="en-US" sz="1200" kern="1200" dirty="0">
                <a:solidFill>
                  <a:schemeClr val="bg2"/>
                </a:solidFill>
                <a:latin typeface="Cabin" pitchFamily="34" charset="0"/>
                <a:ea typeface="Cabin" pitchFamily="34" charset="-122"/>
                <a:cs typeface="Cabin" pitchFamily="34" charset="-120"/>
              </a:rPr>
              <a:t>2 * (Precision * Recall) / (Precision + Recall).</a:t>
            </a:r>
            <a:endParaRPr lang="en-US" sz="1200" kern="1200" dirty="0">
              <a:solidFill>
                <a:schemeClr val="bg2"/>
              </a:solidFill>
              <a:latin typeface="Calibri" panose="020F0502020204030204"/>
              <a:ea typeface="+mn-ea"/>
              <a:cs typeface="+mn-cs"/>
            </a:endParaRPr>
          </a:p>
          <a:p>
            <a:pPr>
              <a:lnSpc>
                <a:spcPts val="1801"/>
              </a:lnSpc>
            </a:pPr>
            <a:endParaRPr lang="en-US" sz="1200" dirty="0">
              <a:solidFill>
                <a:schemeClr val="bg2"/>
              </a:solidFill>
            </a:endParaRPr>
          </a:p>
        </p:txBody>
      </p:sp>
    </p:spTree>
    <p:extLst>
      <p:ext uri="{BB962C8B-B14F-4D97-AF65-F5344CB8AC3E}">
        <p14:creationId xmlns:p14="http://schemas.microsoft.com/office/powerpoint/2010/main" val="2181913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6200" y="781050"/>
            <a:ext cx="8334374" cy="4171950"/>
          </a:xfrm>
        </p:spPr>
        <p:txBody>
          <a:bodyPr/>
          <a:lstStyle/>
          <a:p>
            <a:pPr marL="114300" indent="0">
              <a:buNone/>
            </a:pPr>
            <a:r>
              <a:rPr lang="en-US" sz="1600" dirty="0">
                <a:solidFill>
                  <a:schemeClr val="bg1"/>
                </a:solidFill>
                <a:latin typeface="Roboto" pitchFamily="34" charset="0"/>
                <a:ea typeface="Roboto" pitchFamily="34" charset="-122"/>
                <a:cs typeface="Roboto" pitchFamily="34" charset="-120"/>
              </a:rPr>
              <a:t>-The findings of this project demonstrate the potential of data mining and machine learning in enhancing breast cancer recurrence prediction. The developed models have shown promising performance, with the neural classifier achieving the highest accuracy and area under the ROC curve. These results highlight the value of leveraging ensemble techniques to capture the complex relationships within the data and make more robust predictions.</a:t>
            </a:r>
          </a:p>
          <a:p>
            <a:pPr marL="0" lvl="0" indent="0">
              <a:lnSpc>
                <a:spcPts val="2624"/>
              </a:lnSpc>
              <a:buClrTx/>
              <a:buSzTx/>
              <a:buNone/>
            </a:pPr>
            <a:r>
              <a:rPr lang="en-US" sz="1600" kern="1200" dirty="0">
                <a:solidFill>
                  <a:schemeClr val="bg1"/>
                </a:solidFill>
                <a:latin typeface="Roboto" pitchFamily="34" charset="0"/>
                <a:ea typeface="Roboto" pitchFamily="34" charset="-122"/>
                <a:cs typeface="Roboto" pitchFamily="34" charset="-120"/>
              </a:rPr>
              <a:t>-The analysis also revealed the most influential factors contributing to breast cancer recurrence, such as tumor size, lymph node involvement, and specific treatment modalities. These insights can inform clinical decision-making and guide the development of personalized treatment strategies for patients.</a:t>
            </a:r>
            <a:endParaRPr lang="en-US" sz="1600" kern="1200" dirty="0">
              <a:solidFill>
                <a:schemeClr val="bg1"/>
              </a:solidFill>
              <a:latin typeface="Calibri" panose="020F0502020204030204"/>
            </a:endParaRPr>
          </a:p>
          <a:p>
            <a:endParaRPr lang="en-US" sz="1600" dirty="0">
              <a:solidFill>
                <a:schemeClr val="bg1"/>
              </a:solidFill>
            </a:endParaRPr>
          </a:p>
          <a:p>
            <a:endParaRPr lang="en-US" dirty="0">
              <a:solidFill>
                <a:schemeClr val="bg1"/>
              </a:solidFill>
            </a:endParaRPr>
          </a:p>
        </p:txBody>
      </p:sp>
      <p:sp>
        <p:nvSpPr>
          <p:cNvPr id="3" name="Title 2"/>
          <p:cNvSpPr>
            <a:spLocks noGrp="1"/>
          </p:cNvSpPr>
          <p:nvPr>
            <p:ph type="ctrTitle"/>
          </p:nvPr>
        </p:nvSpPr>
        <p:spPr>
          <a:xfrm>
            <a:off x="0" y="0"/>
            <a:ext cx="5924550" cy="619126"/>
          </a:xfrm>
        </p:spPr>
        <p:txBody>
          <a:bodyPr/>
          <a:lstStyle/>
          <a:p>
            <a:r>
              <a:rPr lang="en-US" sz="2400" b="1" dirty="0">
                <a:solidFill>
                  <a:schemeClr val="accent2"/>
                </a:solidFill>
                <a:latin typeface="Share Tech" panose="020B0604020202020204" charset="0"/>
                <a:ea typeface="Roboto Slab" pitchFamily="34" charset="-122"/>
                <a:cs typeface="Roboto Slab" pitchFamily="34" charset="-120"/>
              </a:rPr>
              <a:t>Results and Discussion</a:t>
            </a:r>
            <a:endParaRPr lang="en-US" sz="2400" b="1" dirty="0">
              <a:solidFill>
                <a:schemeClr val="accent2"/>
              </a:solidFill>
              <a:latin typeface="Share Tech"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690" y="3418129"/>
            <a:ext cx="3233985" cy="1725371"/>
          </a:xfrm>
          <a:prstGeom prst="rect">
            <a:avLst/>
          </a:prstGeom>
        </p:spPr>
      </p:pic>
    </p:spTree>
    <p:extLst>
      <p:ext uri="{BB962C8B-B14F-4D97-AF65-F5344CB8AC3E}">
        <p14:creationId xmlns:p14="http://schemas.microsoft.com/office/powerpoint/2010/main" val="1480180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1" y="1"/>
            <a:ext cx="4810124" cy="523220"/>
          </a:xfrm>
          <a:prstGeom prst="rect">
            <a:avLst/>
          </a:prstGeom>
          <a:noFill/>
        </p:spPr>
        <p:txBody>
          <a:bodyPr wrap="square" rtlCol="0">
            <a:spAutoFit/>
          </a:bodyPr>
          <a:lstStyle/>
          <a:p>
            <a:r>
              <a:rPr lang="en-US" sz="2800" b="1" dirty="0">
                <a:solidFill>
                  <a:schemeClr val="accent2"/>
                </a:solidFill>
                <a:latin typeface="Share Tech" panose="020B0604020202020204" charset="0"/>
                <a:cs typeface="Arial" panose="020B0604020202020204" pitchFamily="34" charset="0"/>
              </a:rPr>
              <a:t>Model Deployment</a:t>
            </a:r>
          </a:p>
        </p:txBody>
      </p:sp>
      <p:sp>
        <p:nvSpPr>
          <p:cNvPr id="6" name="TextBox 5"/>
          <p:cNvSpPr txBox="1"/>
          <p:nvPr/>
        </p:nvSpPr>
        <p:spPr>
          <a:xfrm>
            <a:off x="209549" y="762000"/>
            <a:ext cx="8143875" cy="4278094"/>
          </a:xfrm>
          <a:prstGeom prst="rect">
            <a:avLst/>
          </a:prstGeom>
          <a:noFill/>
        </p:spPr>
        <p:txBody>
          <a:bodyPr wrap="square" rtlCol="0">
            <a:spAutoFit/>
          </a:bodyPr>
          <a:lstStyle/>
          <a:p>
            <a:r>
              <a:rPr lang="en-GB" sz="1600" dirty="0">
                <a:solidFill>
                  <a:schemeClr val="accent2"/>
                </a:solidFill>
              </a:rPr>
              <a:t>Model deployment </a:t>
            </a:r>
            <a:r>
              <a:rPr lang="en-GB" sz="1600" dirty="0">
                <a:solidFill>
                  <a:srgbClr val="00B0F0"/>
                </a:solidFill>
              </a:rPr>
              <a:t>: </a:t>
            </a:r>
            <a:r>
              <a:rPr lang="en-GB" sz="1600" dirty="0">
                <a:solidFill>
                  <a:schemeClr val="bg1"/>
                </a:solidFill>
              </a:rPr>
              <a:t>is the process of integrating a trained machine learning model into a production environment where it can be used to make predictions on new, unseen data. Here is a detailed guide on deploying a model for predicting breast cancer recurrence based on features like degree of malignancy (</a:t>
            </a:r>
            <a:r>
              <a:rPr lang="en-GB" sz="1600" dirty="0" err="1">
                <a:solidFill>
                  <a:schemeClr val="bg1"/>
                </a:solidFill>
              </a:rPr>
              <a:t>deg</a:t>
            </a:r>
            <a:r>
              <a:rPr lang="en-GB" sz="1600" dirty="0">
                <a:solidFill>
                  <a:schemeClr val="bg1"/>
                </a:solidFill>
              </a:rPr>
              <a:t> </a:t>
            </a:r>
            <a:r>
              <a:rPr lang="en-GB" sz="1600" dirty="0" err="1">
                <a:solidFill>
                  <a:schemeClr val="bg1"/>
                </a:solidFill>
              </a:rPr>
              <a:t>malig</a:t>
            </a:r>
            <a:r>
              <a:rPr lang="en-GB" sz="1600" dirty="0">
                <a:solidFill>
                  <a:schemeClr val="bg1"/>
                </a:solidFill>
              </a:rPr>
              <a:t>), </a:t>
            </a:r>
            <a:r>
              <a:rPr lang="en-GB" sz="1600" dirty="0" err="1">
                <a:solidFill>
                  <a:schemeClr val="bg1"/>
                </a:solidFill>
              </a:rPr>
              <a:t>tumor</a:t>
            </a:r>
            <a:r>
              <a:rPr lang="en-GB" sz="1600" dirty="0">
                <a:solidFill>
                  <a:schemeClr val="bg1"/>
                </a:solidFill>
              </a:rPr>
              <a:t> size, involved lymph nodes (any nodes), and age.</a:t>
            </a:r>
          </a:p>
          <a:p>
            <a:endParaRPr lang="en-GB" sz="1600" dirty="0">
              <a:solidFill>
                <a:schemeClr val="bg1"/>
              </a:solidFill>
            </a:endParaRPr>
          </a:p>
          <a:p>
            <a:r>
              <a:rPr lang="en-GB" sz="1600" dirty="0">
                <a:solidFill>
                  <a:schemeClr val="bg1"/>
                </a:solidFill>
              </a:rPr>
              <a:t>simply means integrating a machine learning model into an existing production environment where it can take in an input and return an output. The purpose of deploying your model is so that you can make the predictions from a trained machine learning model available to others, whether that be users, management or other systems. </a:t>
            </a:r>
          </a:p>
          <a:p>
            <a:endParaRPr lang="en-GB" sz="1600" dirty="0">
              <a:solidFill>
                <a:schemeClr val="bg1"/>
              </a:solidFill>
            </a:endParaRPr>
          </a:p>
          <a:p>
            <a:r>
              <a:rPr lang="en-GB" sz="1600" dirty="0">
                <a:solidFill>
                  <a:schemeClr val="bg1"/>
                </a:solidFill>
              </a:rPr>
              <a:t>Model deployment is closely related to machine learning systems architecture, which refers to the arrangement and interactions of software components within a system to achieve a predefined goal.</a:t>
            </a:r>
          </a:p>
          <a:p>
            <a:endParaRPr lang="en-GB" sz="1600" dirty="0">
              <a:solidFill>
                <a:schemeClr val="bg1"/>
              </a:solidFill>
            </a:endParaRPr>
          </a:p>
          <a:p>
            <a:r>
              <a:rPr lang="en-GB" sz="1600" dirty="0">
                <a:solidFill>
                  <a:schemeClr val="bg1"/>
                </a:solidFill>
              </a:rPr>
              <a:t>Model Deployment must be achieve </a:t>
            </a:r>
            <a:r>
              <a:rPr lang="en-GB" sz="1600" b="1" dirty="0">
                <a:solidFill>
                  <a:schemeClr val="bg1"/>
                </a:solidFill>
              </a:rPr>
              <a:t>Portability</a:t>
            </a:r>
            <a:r>
              <a:rPr lang="en-GB" sz="1600" dirty="0">
                <a:solidFill>
                  <a:schemeClr val="bg1"/>
                </a:solidFill>
              </a:rPr>
              <a:t> and </a:t>
            </a:r>
            <a:r>
              <a:rPr lang="en-GB" sz="1600" b="1" dirty="0">
                <a:solidFill>
                  <a:schemeClr val="bg1"/>
                </a:solidFill>
              </a:rPr>
              <a:t>Scalability.</a:t>
            </a:r>
          </a:p>
        </p:txBody>
      </p:sp>
    </p:spTree>
    <p:extLst>
      <p:ext uri="{BB962C8B-B14F-4D97-AF65-F5344CB8AC3E}">
        <p14:creationId xmlns:p14="http://schemas.microsoft.com/office/powerpoint/2010/main" val="1871181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body" idx="1"/>
          </p:nvPr>
        </p:nvSpPr>
        <p:spPr>
          <a:xfrm>
            <a:off x="451071" y="942630"/>
            <a:ext cx="7866900" cy="3947388"/>
          </a:xfrm>
          <a:prstGeom prst="rect">
            <a:avLst/>
          </a:prstGeom>
        </p:spPr>
        <p:txBody>
          <a:bodyPr spcFirstLastPara="1" wrap="square" lIns="91425" tIns="91425" rIns="91425" bIns="91425" anchor="t" anchorCtr="0">
            <a:noAutofit/>
          </a:bodyPr>
          <a:lstStyle/>
          <a:p>
            <a:pPr marL="0" marR="0" indent="0">
              <a:lnSpc>
                <a:spcPts val="2400"/>
              </a:lnSpc>
              <a:spcBef>
                <a:spcPts val="2570"/>
              </a:spcBef>
              <a:spcAft>
                <a:spcPts val="0"/>
              </a:spcAft>
              <a:buNone/>
            </a:pPr>
            <a:r>
              <a:rPr lang="en-US" sz="1800" spc="-5" dirty="0">
                <a:solidFill>
                  <a:schemeClr val="bg1"/>
                </a:solidFill>
                <a:latin typeface="Georgia" panose="02040502050405020303" pitchFamily="18" charset="0"/>
                <a:ea typeface="Times New Roman" panose="02020603050405020304" pitchFamily="18" charset="0"/>
              </a:rPr>
              <a:t>Orange is a powerful open-source data visualization and analysis tool, particularly popular for its user-friendly interface and capabilities in machine learning and data mining. </a:t>
            </a:r>
          </a:p>
          <a:p>
            <a:pPr marL="0" marR="0" indent="0">
              <a:lnSpc>
                <a:spcPts val="2400"/>
              </a:lnSpc>
              <a:spcBef>
                <a:spcPts val="2570"/>
              </a:spcBef>
              <a:spcAft>
                <a:spcPts val="0"/>
              </a:spcAft>
              <a:buNone/>
            </a:pPr>
            <a:r>
              <a:rPr lang="en-GB" sz="1800" spc="-5" dirty="0">
                <a:solidFill>
                  <a:schemeClr val="accent2"/>
                </a:solidFill>
                <a:effectLst/>
                <a:latin typeface="Georgia" panose="02040502050405020303" pitchFamily="18" charset="0"/>
                <a:ea typeface="Times New Roman" panose="02020603050405020304" pitchFamily="18" charset="0"/>
              </a:rPr>
              <a:t>Orange allows you to:</a:t>
            </a:r>
            <a:r>
              <a:rPr lang="en-GB" sz="1800" dirty="0">
                <a:solidFill>
                  <a:schemeClr val="accent2"/>
                </a:solidFill>
                <a:latin typeface="Times New Roman" panose="02020603050405020304" pitchFamily="18" charset="0"/>
                <a:ea typeface="Times New Roman" panose="02020603050405020304" pitchFamily="18" charset="0"/>
              </a:rPr>
              <a:t>                                                                                              </a:t>
            </a:r>
            <a:r>
              <a:rPr lang="en-GB" sz="1800" spc="-5" dirty="0">
                <a:solidFill>
                  <a:schemeClr val="bg1"/>
                </a:solidFill>
                <a:effectLst/>
                <a:latin typeface="Georgia" panose="02040502050405020303" pitchFamily="18" charset="0"/>
                <a:ea typeface="Times New Roman" panose="02020603050405020304" pitchFamily="18" charset="0"/>
              </a:rPr>
              <a:t>– Show a data table and select features</a:t>
            </a:r>
            <a:br>
              <a:rPr lang="en-GB" sz="1800" spc="-5" dirty="0">
                <a:solidFill>
                  <a:schemeClr val="bg1"/>
                </a:solidFill>
                <a:effectLst/>
                <a:latin typeface="Georgia" panose="02040502050405020303" pitchFamily="18" charset="0"/>
                <a:ea typeface="Times New Roman" panose="02020603050405020304" pitchFamily="18" charset="0"/>
              </a:rPr>
            </a:br>
            <a:r>
              <a:rPr lang="en-GB" sz="1800" spc="-5" dirty="0">
                <a:solidFill>
                  <a:schemeClr val="bg1"/>
                </a:solidFill>
                <a:effectLst/>
                <a:latin typeface="Georgia" panose="02040502050405020303" pitchFamily="18" charset="0"/>
                <a:ea typeface="Times New Roman" panose="02020603050405020304" pitchFamily="18" charset="0"/>
              </a:rPr>
              <a:t>– Read the data</a:t>
            </a:r>
            <a:br>
              <a:rPr lang="en-GB" sz="1800" spc="-5" dirty="0">
                <a:solidFill>
                  <a:schemeClr val="bg1"/>
                </a:solidFill>
                <a:effectLst/>
                <a:latin typeface="Georgia" panose="02040502050405020303" pitchFamily="18" charset="0"/>
                <a:ea typeface="Times New Roman" panose="02020603050405020304" pitchFamily="18" charset="0"/>
              </a:rPr>
            </a:br>
            <a:r>
              <a:rPr lang="en-GB" sz="1800" spc="-5" dirty="0">
                <a:solidFill>
                  <a:schemeClr val="bg1"/>
                </a:solidFill>
                <a:effectLst/>
                <a:latin typeface="Georgia" panose="02040502050405020303" pitchFamily="18" charset="0"/>
                <a:ea typeface="Times New Roman" panose="02020603050405020304" pitchFamily="18" charset="0"/>
              </a:rPr>
              <a:t>– Compare learning algorithms and train predictors</a:t>
            </a:r>
            <a:br>
              <a:rPr lang="en-GB" sz="1800" spc="-5" dirty="0">
                <a:solidFill>
                  <a:schemeClr val="bg1"/>
                </a:solidFill>
                <a:effectLst/>
                <a:latin typeface="Georgia" panose="02040502050405020303" pitchFamily="18" charset="0"/>
                <a:ea typeface="Times New Roman" panose="02020603050405020304" pitchFamily="18" charset="0"/>
              </a:rPr>
            </a:br>
            <a:r>
              <a:rPr lang="en-GB" sz="1800" spc="-5" dirty="0">
                <a:solidFill>
                  <a:schemeClr val="bg1"/>
                </a:solidFill>
                <a:effectLst/>
                <a:latin typeface="Georgia" panose="02040502050405020303" pitchFamily="18" charset="0"/>
                <a:ea typeface="Times New Roman" panose="02020603050405020304" pitchFamily="18" charset="0"/>
              </a:rPr>
              <a:t>– Visualize data elements</a:t>
            </a:r>
          </a:p>
          <a:p>
            <a:pPr marL="50800" marR="0" indent="0">
              <a:lnSpc>
                <a:spcPts val="2400"/>
              </a:lnSpc>
              <a:spcBef>
                <a:spcPts val="2570"/>
              </a:spcBef>
              <a:spcAft>
                <a:spcPts val="0"/>
              </a:spcAft>
              <a:buNone/>
            </a:pPr>
            <a:endParaRPr lang="en-GB" sz="1800" spc="-5" dirty="0">
              <a:solidFill>
                <a:schemeClr val="bg1"/>
              </a:solidFill>
              <a:effectLst/>
              <a:latin typeface="Georgia" panose="02040502050405020303" pitchFamily="18" charset="0"/>
              <a:ea typeface="Times New Roman" panose="02020603050405020304" pitchFamily="18" charset="0"/>
            </a:endParaRPr>
          </a:p>
          <a:p>
            <a:pPr marL="50800" marR="0" indent="0">
              <a:lnSpc>
                <a:spcPts val="2400"/>
              </a:lnSpc>
              <a:spcBef>
                <a:spcPts val="2570"/>
              </a:spcBef>
              <a:spcAft>
                <a:spcPts val="0"/>
              </a:spcAft>
              <a:buNone/>
            </a:pPr>
            <a:endParaRPr lang="en-GB" sz="1800" dirty="0">
              <a:solidFill>
                <a:schemeClr val="bg1"/>
              </a:solidFill>
              <a:effectLst/>
              <a:latin typeface="Times New Roman" panose="02020603050405020304" pitchFamily="18" charset="0"/>
              <a:ea typeface="Times New Roman" panose="02020603050405020304" pitchFamily="18" charset="0"/>
            </a:endParaRPr>
          </a:p>
          <a:p>
            <a:pPr marL="0" lvl="0" indent="0" algn="l" rtl="0">
              <a:lnSpc>
                <a:spcPct val="100000"/>
              </a:lnSpc>
              <a:spcBef>
                <a:spcPts val="1600"/>
              </a:spcBef>
              <a:spcAft>
                <a:spcPts val="1600"/>
              </a:spcAft>
              <a:buNone/>
            </a:pPr>
            <a:endParaRPr dirty="0"/>
          </a:p>
        </p:txBody>
      </p:sp>
      <p:sp>
        <p:nvSpPr>
          <p:cNvPr id="467" name="Google Shape;467;p26"/>
          <p:cNvSpPr txBox="1">
            <a:spLocks noGrp="1"/>
          </p:cNvSpPr>
          <p:nvPr>
            <p:ph type="ctrTitle"/>
          </p:nvPr>
        </p:nvSpPr>
        <p:spPr>
          <a:xfrm>
            <a:off x="148699" y="100204"/>
            <a:ext cx="4727700" cy="577800"/>
          </a:xfrm>
          <a:prstGeom prst="rect">
            <a:avLst/>
          </a:prstGeom>
        </p:spPr>
        <p:txBody>
          <a:bodyPr spcFirstLastPara="1" wrap="square" lIns="91425" tIns="91425" rIns="91425" bIns="91425" anchor="b" anchorCtr="0">
            <a:noAutofit/>
          </a:bodyPr>
          <a:lstStyle/>
          <a:p>
            <a:pPr marL="342900" marR="0" indent="0">
              <a:spcBef>
                <a:spcPts val="135"/>
              </a:spcBef>
              <a:spcAft>
                <a:spcPts val="0"/>
              </a:spcAft>
              <a:tabLst>
                <a:tab pos="572135" algn="l"/>
              </a:tabLst>
            </a:pPr>
            <a:r>
              <a:rPr lang="en-GB" sz="2400" b="1" spc="-5" dirty="0">
                <a:solidFill>
                  <a:schemeClr val="bg1"/>
                </a:solidFill>
                <a:effectLst/>
                <a:latin typeface="Georgia" panose="02040502050405020303" pitchFamily="18" charset="0"/>
                <a:ea typeface="Calibri" panose="020F0502020204030204" pitchFamily="34" charset="0"/>
              </a:rPr>
              <a:t> </a:t>
            </a:r>
            <a:r>
              <a:rPr lang="en-US" sz="2400" b="0" spc="-5" dirty="0">
                <a:solidFill>
                  <a:schemeClr val="accent2"/>
                </a:solidFill>
                <a:effectLst/>
                <a:latin typeface="Share Tech" panose="020B0604020202020204" charset="0"/>
                <a:ea typeface="Calibri" panose="020F0502020204030204" pitchFamily="34" charset="0"/>
                <a:cs typeface="Calibri" panose="020F0502020204030204" pitchFamily="34" charset="0"/>
              </a:rPr>
              <a:t>Introduction to Orange Tool</a:t>
            </a:r>
            <a:endParaRPr lang="en-GB" sz="2400" b="1" dirty="0">
              <a:solidFill>
                <a:schemeClr val="accent2"/>
              </a:solidFill>
              <a:effectLst/>
              <a:latin typeface="Share Tech" panose="020B0604020202020204" charset="0"/>
              <a:ea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F5B54-B44C-F551-ABC3-89A1F58EACDB}"/>
              </a:ext>
            </a:extLst>
          </p:cNvPr>
          <p:cNvSpPr>
            <a:spLocks noGrp="1"/>
          </p:cNvSpPr>
          <p:nvPr>
            <p:ph type="body" idx="1"/>
          </p:nvPr>
        </p:nvSpPr>
        <p:spPr>
          <a:xfrm>
            <a:off x="47498" y="513650"/>
            <a:ext cx="8224632" cy="1562286"/>
          </a:xfrm>
        </p:spPr>
        <p:txBody>
          <a:bodyPr/>
          <a:lstStyle/>
          <a:p>
            <a:pPr marL="165100" indent="0">
              <a:buNone/>
            </a:pPr>
            <a:r>
              <a:rPr lang="en-US" sz="1800" spc="-5" dirty="0">
                <a:solidFill>
                  <a:schemeClr val="bg1"/>
                </a:solidFill>
                <a:latin typeface="Georgia" panose="02040502050405020303" pitchFamily="18" charset="0"/>
                <a:ea typeface="Calibri" panose="020F0502020204030204" pitchFamily="34" charset="0"/>
                <a:cs typeface="Calibri" panose="020F0502020204030204" pitchFamily="34" charset="0"/>
              </a:rPr>
              <a:t> We</a:t>
            </a:r>
            <a:r>
              <a:rPr lang="en-US" sz="1800" spc="-5" dirty="0">
                <a:solidFill>
                  <a:schemeClr val="bg1"/>
                </a:solidFill>
                <a:effectLst/>
                <a:latin typeface="Georgia" panose="02040502050405020303" pitchFamily="18" charset="0"/>
                <a:ea typeface="Calibri" panose="020F0502020204030204" pitchFamily="34" charset="0"/>
                <a:cs typeface="Calibri" panose="020F0502020204030204" pitchFamily="34" charset="0"/>
              </a:rPr>
              <a:t> have created a simple workflow wherein the inbuilt breast cancer dataset . The workflow is such that data from the dataset is sent to the data table, to Distributions for creating a distribution and a Scatter Plot is plotted from the dataset. To create this workflow we load the dataset using the File widget, and then flow between File-Data Info,……….</a:t>
            </a:r>
            <a:endParaRPr lang="en-GB" dirty="0">
              <a:solidFill>
                <a:schemeClr val="bg1"/>
              </a:solidFill>
            </a:endParaRPr>
          </a:p>
        </p:txBody>
      </p:sp>
      <p:sp>
        <p:nvSpPr>
          <p:cNvPr id="3" name="Title 2">
            <a:extLst>
              <a:ext uri="{FF2B5EF4-FFF2-40B4-BE49-F238E27FC236}">
                <a16:creationId xmlns:a16="http://schemas.microsoft.com/office/drawing/2014/main" id="{0F5E68EC-6A62-E206-B44A-BD201E0884FE}"/>
              </a:ext>
            </a:extLst>
          </p:cNvPr>
          <p:cNvSpPr>
            <a:spLocks noGrp="1"/>
          </p:cNvSpPr>
          <p:nvPr>
            <p:ph type="ctrTitle"/>
          </p:nvPr>
        </p:nvSpPr>
        <p:spPr>
          <a:xfrm>
            <a:off x="0" y="0"/>
            <a:ext cx="4727700" cy="577800"/>
          </a:xfrm>
        </p:spPr>
        <p:txBody>
          <a:bodyPr/>
          <a:lstStyle/>
          <a:p>
            <a:r>
              <a:rPr lang="en-GB" sz="2000" b="1" i="1"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t>
            </a:r>
            <a:r>
              <a:rPr lang="en-GB" sz="2400" b="1" spc="-5" dirty="0">
                <a:solidFill>
                  <a:schemeClr val="accent2"/>
                </a:solidFill>
                <a:effectLst/>
                <a:latin typeface="Share Tech" panose="020B0604020202020204" charset="0"/>
                <a:ea typeface="Times New Roman" panose="02020603050405020304" pitchFamily="18" charset="0"/>
                <a:cs typeface="Segoe UI" panose="020B0502040204020203" pitchFamily="34" charset="0"/>
              </a:rPr>
              <a:t>How to use workflows in Orange?</a:t>
            </a:r>
            <a:endParaRPr lang="en-GB" sz="3600" dirty="0">
              <a:solidFill>
                <a:schemeClr val="accent2"/>
              </a:solidFill>
              <a:latin typeface="Share Tech" panose="020B06040202020202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2060329"/>
            <a:ext cx="7991475" cy="2673897"/>
          </a:xfrm>
          <a:prstGeom prst="rect">
            <a:avLst/>
          </a:prstGeom>
        </p:spPr>
      </p:pic>
    </p:spTree>
    <p:extLst>
      <p:ext uri="{BB962C8B-B14F-4D97-AF65-F5344CB8AC3E}">
        <p14:creationId xmlns:p14="http://schemas.microsoft.com/office/powerpoint/2010/main" val="1262695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446322A2-5F51-A3F8-FFE1-BF0D1E7E7778}"/>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US" sz="4400" dirty="0"/>
              <a:t>Conclusion and future Work </a:t>
            </a:r>
          </a:p>
        </p:txBody>
      </p:sp>
      <p:sp>
        <p:nvSpPr>
          <p:cNvPr id="5" name="Google Shape;690;p32">
            <a:extLst>
              <a:ext uri="{FF2B5EF4-FFF2-40B4-BE49-F238E27FC236}">
                <a16:creationId xmlns:a16="http://schemas.microsoft.com/office/drawing/2014/main" id="{95EF5651-E8EA-B0F5-F64F-36A602035768}"/>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F7F1858C-E1E9-DD88-E7B1-C8B46E9E4452}"/>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7" name="Google Shape;692;p32">
            <a:extLst>
              <a:ext uri="{FF2B5EF4-FFF2-40B4-BE49-F238E27FC236}">
                <a16:creationId xmlns:a16="http://schemas.microsoft.com/office/drawing/2014/main" id="{33B60281-2B6C-03A5-43F3-547829B9F09F}"/>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81BDE676-9223-AA13-4777-A6C7DB71EE7A}"/>
              </a:ext>
            </a:extLst>
          </p:cNvPr>
          <p:cNvSpPr/>
          <p:nvPr/>
        </p:nvSpPr>
        <p:spPr>
          <a:xfrm>
            <a:off x="1431740" y="3701612"/>
            <a:ext cx="4412925"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D67ADF09-74A1-44DA-6BAE-D14F16B1C38E}"/>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410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793350"/>
            <a:ext cx="8934450" cy="4216800"/>
          </a:xfrm>
        </p:spPr>
        <p:txBody>
          <a:bodyPr/>
          <a:lstStyle/>
          <a:p>
            <a:r>
              <a:rPr lang="en-GB" dirty="0"/>
              <a:t>Prescriptive analytics is the process of using data to determine an optimal course of action. By considering all relevant factors, this type of analysis yields recommendations for next steps. Because of this, prescriptive analytics is a valuable tool for data-driven decision-making.</a:t>
            </a:r>
          </a:p>
          <a:p>
            <a:endParaRPr lang="en-GB" dirty="0"/>
          </a:p>
          <a:p>
            <a:r>
              <a:rPr lang="en-GB" dirty="0"/>
              <a:t>By prescriptive analytics we can to answer the questions to prevent something or Reduce that something is happening or to improve something.</a:t>
            </a:r>
            <a:endParaRPr lang="en-US" dirty="0"/>
          </a:p>
          <a:p>
            <a:pPr marL="114300" indent="0">
              <a:buNone/>
            </a:pPr>
            <a:endParaRPr lang="en-US" dirty="0"/>
          </a:p>
        </p:txBody>
      </p:sp>
      <p:sp>
        <p:nvSpPr>
          <p:cNvPr id="3" name="Title 2"/>
          <p:cNvSpPr>
            <a:spLocks noGrp="1"/>
          </p:cNvSpPr>
          <p:nvPr>
            <p:ph type="ctrTitle"/>
          </p:nvPr>
        </p:nvSpPr>
        <p:spPr>
          <a:xfrm>
            <a:off x="75899" y="-1"/>
            <a:ext cx="3457875" cy="771525"/>
          </a:xfrm>
        </p:spPr>
        <p:txBody>
          <a:bodyPr/>
          <a:lstStyle/>
          <a:p>
            <a:r>
              <a:rPr lang="en-US" dirty="0">
                <a:solidFill>
                  <a:schemeClr val="accent2"/>
                </a:solidFill>
              </a:rPr>
              <a:t>Perspective Analytics</a:t>
            </a:r>
          </a:p>
        </p:txBody>
      </p:sp>
    </p:spTree>
    <p:extLst>
      <p:ext uri="{BB962C8B-B14F-4D97-AF65-F5344CB8AC3E}">
        <p14:creationId xmlns:p14="http://schemas.microsoft.com/office/powerpoint/2010/main" val="36914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7;p28">
            <a:extLst>
              <a:ext uri="{FF2B5EF4-FFF2-40B4-BE49-F238E27FC236}">
                <a16:creationId xmlns:a16="http://schemas.microsoft.com/office/drawing/2014/main" id="{4E0E7C68-7A79-D515-F872-73ADA3B83D74}"/>
              </a:ext>
            </a:extLst>
          </p:cNvPr>
          <p:cNvSpPr txBox="1">
            <a:spLocks noGrp="1"/>
          </p:cNvSpPr>
          <p:nvPr/>
        </p:nvSpPr>
        <p:spPr>
          <a:xfrm>
            <a:off x="527304" y="759157"/>
            <a:ext cx="7162799" cy="4267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lvl="0" indent="0">
              <a:lnSpc>
                <a:spcPts val="2624"/>
              </a:lnSpc>
              <a:buClrTx/>
              <a:buSzTx/>
              <a:buNone/>
            </a:pPr>
            <a:endParaRPr lang="en-US" sz="1750" kern="1200" dirty="0">
              <a:solidFill>
                <a:srgbClr val="FFFFFF"/>
              </a:solidFill>
              <a:latin typeface="Roboto" pitchFamily="34" charset="0"/>
              <a:ea typeface="Roboto" pitchFamily="34" charset="-122"/>
              <a:cs typeface="Roboto" pitchFamily="34" charset="-120"/>
            </a:endParaRPr>
          </a:p>
          <a:p>
            <a:pPr marL="0" lvl="0" indent="0">
              <a:lnSpc>
                <a:spcPts val="2624"/>
              </a:lnSpc>
              <a:buClrTx/>
              <a:buSzTx/>
              <a:buNone/>
            </a:pPr>
            <a:endParaRPr lang="en-US" sz="1750" kern="1200" dirty="0">
              <a:solidFill>
                <a:srgbClr val="FFFFFF"/>
              </a:solidFill>
              <a:latin typeface="Roboto" pitchFamily="34" charset="0"/>
              <a:ea typeface="Roboto" pitchFamily="34" charset="-122"/>
              <a:cs typeface="Roboto" pitchFamily="34" charset="-120"/>
            </a:endParaRPr>
          </a:p>
          <a:p>
            <a:pPr marL="0" lvl="0" indent="0">
              <a:lnSpc>
                <a:spcPts val="2624"/>
              </a:lnSpc>
              <a:buClrTx/>
              <a:buSzTx/>
              <a:buNone/>
            </a:pPr>
            <a:r>
              <a:rPr lang="en-US" sz="1750" kern="1200" dirty="0">
                <a:solidFill>
                  <a:srgbClr val="FFFFFF"/>
                </a:solidFill>
                <a:latin typeface="Roboto" pitchFamily="34" charset="0"/>
                <a:ea typeface="Roboto" pitchFamily="34" charset="-122"/>
                <a:cs typeface="Roboto" pitchFamily="34" charset="-120"/>
              </a:rPr>
              <a:t>Breast cancer is one of the most prevalent and deadly forms of cancer, affecting millions of women worldwide. Early detection and accurate prediction of cancer recurrence are critical for improving treatment outcomes and patient prognosis. This project aims to leverage data mining techniques to develop a robust system for predicting the likelihood of breast cancer recurrence, empowering healthcare professionals to make more informed decisions and enhance patient care.</a:t>
            </a:r>
            <a:endParaRPr lang="en-US" sz="1750" kern="1200" dirty="0">
              <a:solidFill>
                <a:prstClr val="black"/>
              </a:solidFill>
              <a:latin typeface="Calibri" panose="020F0502020204030204"/>
              <a:ea typeface="+mn-ea"/>
              <a:cs typeface="+mn-cs"/>
            </a:endParaRPr>
          </a:p>
        </p:txBody>
      </p:sp>
      <p:sp>
        <p:nvSpPr>
          <p:cNvPr id="5" name="Google Shape;508;p28">
            <a:extLst>
              <a:ext uri="{FF2B5EF4-FFF2-40B4-BE49-F238E27FC236}">
                <a16:creationId xmlns:a16="http://schemas.microsoft.com/office/drawing/2014/main" id="{98007BAF-728F-2B8D-67BD-3C9F6310A8A3}"/>
              </a:ext>
            </a:extLst>
          </p:cNvPr>
          <p:cNvSpPr txBox="1">
            <a:spLocks noGrp="1"/>
          </p:cNvSpPr>
          <p:nvPr/>
        </p:nvSpPr>
        <p:spPr>
          <a:xfrm>
            <a:off x="527304" y="161136"/>
            <a:ext cx="6400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marL="0" lvl="0" indent="0" algn="l" rtl="0">
              <a:spcBef>
                <a:spcPts val="0"/>
              </a:spcBef>
              <a:spcAft>
                <a:spcPts val="0"/>
              </a:spcAft>
              <a:buNone/>
            </a:pPr>
            <a:r>
              <a:rPr lang="en-US" dirty="0">
                <a:solidFill>
                  <a:schemeClr val="accent2"/>
                </a:solidFill>
              </a:rPr>
              <a:t>Breast Cancer Recurrence</a:t>
            </a:r>
            <a:endParaRPr dirty="0">
              <a:solidFill>
                <a:schemeClr val="accent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925" y="0"/>
            <a:ext cx="2124075" cy="1305297"/>
          </a:xfrm>
          <a:prstGeom prst="rect">
            <a:avLst/>
          </a:prstGeom>
        </p:spPr>
      </p:pic>
    </p:spTree>
    <p:extLst>
      <p:ext uri="{BB962C8B-B14F-4D97-AF65-F5344CB8AC3E}">
        <p14:creationId xmlns:p14="http://schemas.microsoft.com/office/powerpoint/2010/main" val="2953314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3499" y="653950"/>
            <a:ext cx="8813325" cy="4222850"/>
          </a:xfrm>
        </p:spPr>
        <p:txBody>
          <a:bodyPr/>
          <a:lstStyle/>
          <a:p>
            <a:pPr marL="285750" lvl="0" indent="-285750">
              <a:lnSpc>
                <a:spcPts val="2624"/>
              </a:lnSpc>
              <a:buClrTx/>
              <a:buSzTx/>
              <a:buFont typeface="Wingdings" panose="05000000000000000000" pitchFamily="2" charset="2"/>
              <a:buChar char="§"/>
            </a:pPr>
            <a:r>
              <a:rPr lang="en-US" sz="1750" kern="1200" dirty="0">
                <a:solidFill>
                  <a:schemeClr val="bg1"/>
                </a:solidFill>
                <a:latin typeface="Roboto" pitchFamily="34" charset="0"/>
                <a:ea typeface="Roboto" pitchFamily="34" charset="-122"/>
                <a:cs typeface="Roboto" pitchFamily="34" charset="-120"/>
              </a:rPr>
              <a:t>In conclusion, this project has demonstrated the potential of data mining and machine learning in enhancing breast cancer recurrence detection and management. The developed predictive models have shown promising results in accurately identifying patients at high risk of recurrence, paving the way for more personalized and proactive cancer care.</a:t>
            </a:r>
          </a:p>
          <a:p>
            <a:pPr marL="285750" lvl="0" indent="-285750">
              <a:lnSpc>
                <a:spcPts val="2624"/>
              </a:lnSpc>
              <a:buClrTx/>
              <a:buSzTx/>
              <a:buFont typeface="Wingdings" panose="05000000000000000000" pitchFamily="2" charset="2"/>
              <a:buChar char="§"/>
            </a:pPr>
            <a:endParaRPr lang="en-US" sz="1750" kern="1200" dirty="0">
              <a:solidFill>
                <a:schemeClr val="bg1"/>
              </a:solidFill>
              <a:latin typeface="Roboto" pitchFamily="34" charset="0"/>
              <a:ea typeface="Roboto" pitchFamily="34" charset="-122"/>
              <a:cs typeface="Roboto" pitchFamily="34" charset="-120"/>
            </a:endParaRPr>
          </a:p>
          <a:p>
            <a:pPr marL="285750" indent="-285750">
              <a:lnSpc>
                <a:spcPts val="2624"/>
              </a:lnSpc>
              <a:buClrTx/>
              <a:buSzTx/>
              <a:buFont typeface="Wingdings" panose="05000000000000000000" pitchFamily="2" charset="2"/>
              <a:buChar char="§"/>
            </a:pPr>
            <a:r>
              <a:rPr lang="en-US" sz="1750" dirty="0">
                <a:solidFill>
                  <a:schemeClr val="bg1"/>
                </a:solidFill>
                <a:latin typeface="Roboto" pitchFamily="34" charset="0"/>
                <a:ea typeface="Roboto" pitchFamily="34" charset="-122"/>
                <a:cs typeface="Roboto" pitchFamily="34" charset="-120"/>
              </a:rPr>
              <a:t>Moving forward, we aim to further refine and expand the scope of this work by incorporating additional data sources, such as genomic and imaging data, to improve the models' predictive performance. Additionally, we plan to explore the deployment of these models in clinical settings, providing healthcare professionals with a decision support tool to optimize treatment plans and improve patient outcomes.</a:t>
            </a:r>
            <a:endParaRPr lang="en-US" sz="1750" dirty="0">
              <a:solidFill>
                <a:schemeClr val="bg1"/>
              </a:solidFill>
            </a:endParaRPr>
          </a:p>
          <a:p>
            <a:pPr marL="285750" lvl="0" indent="-285750">
              <a:lnSpc>
                <a:spcPts val="2624"/>
              </a:lnSpc>
              <a:buClrTx/>
              <a:buSzTx/>
              <a:buFont typeface="Wingdings" panose="05000000000000000000" pitchFamily="2" charset="2"/>
              <a:buChar char="§"/>
            </a:pPr>
            <a:endParaRPr lang="en-US" sz="1750" kern="1200" dirty="0">
              <a:solidFill>
                <a:schemeClr val="bg1"/>
              </a:solidFill>
              <a:latin typeface="Calibri" panose="020F0502020204030204"/>
              <a:ea typeface="+mn-ea"/>
              <a:cs typeface="+mn-cs"/>
            </a:endParaRPr>
          </a:p>
          <a:p>
            <a:pPr marL="165100" indent="0">
              <a:buNone/>
            </a:pPr>
            <a:endParaRPr lang="en-US" dirty="0">
              <a:solidFill>
                <a:schemeClr val="bg1"/>
              </a:solidFill>
            </a:endParaRPr>
          </a:p>
        </p:txBody>
      </p:sp>
      <p:sp>
        <p:nvSpPr>
          <p:cNvPr id="3" name="Title 2"/>
          <p:cNvSpPr>
            <a:spLocks noGrp="1"/>
          </p:cNvSpPr>
          <p:nvPr>
            <p:ph type="ctrTitle"/>
          </p:nvPr>
        </p:nvSpPr>
        <p:spPr>
          <a:xfrm>
            <a:off x="-1" y="0"/>
            <a:ext cx="5972175" cy="577800"/>
          </a:xfrm>
        </p:spPr>
        <p:txBody>
          <a:bodyPr/>
          <a:lstStyle/>
          <a:p>
            <a:r>
              <a:rPr lang="en-US" dirty="0">
                <a:solidFill>
                  <a:schemeClr val="accent2"/>
                </a:solidFill>
              </a:rPr>
              <a:t>Conclusion and Future Work</a:t>
            </a:r>
          </a:p>
        </p:txBody>
      </p:sp>
    </p:spTree>
    <p:extLst>
      <p:ext uri="{BB962C8B-B14F-4D97-AF65-F5344CB8AC3E}">
        <p14:creationId xmlns:p14="http://schemas.microsoft.com/office/powerpoint/2010/main" val="594468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D3AFCE6C-25C9-D91A-B865-DC21A3DBA330}"/>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US" sz="4400" dirty="0"/>
              <a:t>Tools Prototype</a:t>
            </a:r>
            <a:endParaRPr sz="4400" dirty="0"/>
          </a:p>
        </p:txBody>
      </p:sp>
      <p:sp>
        <p:nvSpPr>
          <p:cNvPr id="5" name="Google Shape;690;p32">
            <a:extLst>
              <a:ext uri="{FF2B5EF4-FFF2-40B4-BE49-F238E27FC236}">
                <a16:creationId xmlns:a16="http://schemas.microsoft.com/office/drawing/2014/main" id="{F8E037F6-7FBB-6C11-30B9-DE15095D93D6}"/>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5F7C1DD2-4084-214A-DC10-6C632D1B2D22}"/>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7" name="Google Shape;692;p32">
            <a:extLst>
              <a:ext uri="{FF2B5EF4-FFF2-40B4-BE49-F238E27FC236}">
                <a16:creationId xmlns:a16="http://schemas.microsoft.com/office/drawing/2014/main" id="{729DA614-07C0-24B1-9B14-D6AEAD4B7E97}"/>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48FA8DBB-E2BA-8E43-C193-FF5EE635F6FD}"/>
              </a:ext>
            </a:extLst>
          </p:cNvPr>
          <p:cNvSpPr/>
          <p:nvPr/>
        </p:nvSpPr>
        <p:spPr>
          <a:xfrm>
            <a:off x="1431740" y="3701612"/>
            <a:ext cx="549802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5CCB65E6-916E-3D42-7718-0B0DD8FB2774}"/>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097046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0979B6-083E-BE98-9E8A-B7269B510C13}"/>
              </a:ext>
            </a:extLst>
          </p:cNvPr>
          <p:cNvSpPr>
            <a:spLocks noGrp="1"/>
          </p:cNvSpPr>
          <p:nvPr/>
        </p:nvSpPr>
        <p:spPr>
          <a:xfrm>
            <a:off x="2212041" y="301998"/>
            <a:ext cx="4343400" cy="83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US" sz="3200" dirty="0">
                <a:solidFill>
                  <a:schemeClr val="accent2"/>
                </a:solidFill>
              </a:rPr>
              <a:t>Tools and Languages</a:t>
            </a:r>
          </a:p>
        </p:txBody>
      </p:sp>
      <p:pic>
        <p:nvPicPr>
          <p:cNvPr id="5" name="Picture 4">
            <a:extLst>
              <a:ext uri="{FF2B5EF4-FFF2-40B4-BE49-F238E27FC236}">
                <a16:creationId xmlns:a16="http://schemas.microsoft.com/office/drawing/2014/main" id="{ED0E31E0-5F40-86E3-8071-4DABE64B0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041" y="1557057"/>
            <a:ext cx="1447800" cy="589033"/>
          </a:xfrm>
          <a:prstGeom prst="rect">
            <a:avLst/>
          </a:prstGeom>
        </p:spPr>
      </p:pic>
      <p:pic>
        <p:nvPicPr>
          <p:cNvPr id="6" name="Picture 5">
            <a:extLst>
              <a:ext uri="{FF2B5EF4-FFF2-40B4-BE49-F238E27FC236}">
                <a16:creationId xmlns:a16="http://schemas.microsoft.com/office/drawing/2014/main" id="{A9BB6F7B-0215-6132-BEF5-FF0FD2733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03" y="1557057"/>
            <a:ext cx="1520638" cy="537845"/>
          </a:xfrm>
          <a:prstGeom prst="rect">
            <a:avLst/>
          </a:prstGeom>
        </p:spPr>
      </p:pic>
      <p:pic>
        <p:nvPicPr>
          <p:cNvPr id="7" name="Picture 6">
            <a:extLst>
              <a:ext uri="{FF2B5EF4-FFF2-40B4-BE49-F238E27FC236}">
                <a16:creationId xmlns:a16="http://schemas.microsoft.com/office/drawing/2014/main" id="{7030D34F-743D-ABD0-EBFF-66FFC0E87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665" y="2776257"/>
            <a:ext cx="1479176" cy="609600"/>
          </a:xfrm>
          <a:prstGeom prst="rect">
            <a:avLst/>
          </a:prstGeom>
        </p:spPr>
      </p:pic>
      <p:pic>
        <p:nvPicPr>
          <p:cNvPr id="8" name="Picture 7">
            <a:extLst>
              <a:ext uri="{FF2B5EF4-FFF2-40B4-BE49-F238E27FC236}">
                <a16:creationId xmlns:a16="http://schemas.microsoft.com/office/drawing/2014/main" id="{7EB3AC91-50D3-A8FA-F833-68730FA72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321" y="2716866"/>
            <a:ext cx="1525120" cy="594331"/>
          </a:xfrm>
          <a:prstGeom prst="rect">
            <a:avLst/>
          </a:prstGeom>
        </p:spPr>
      </p:pic>
      <p:pic>
        <p:nvPicPr>
          <p:cNvPr id="9" name="Picture 8">
            <a:extLst>
              <a:ext uri="{FF2B5EF4-FFF2-40B4-BE49-F238E27FC236}">
                <a16:creationId xmlns:a16="http://schemas.microsoft.com/office/drawing/2014/main" id="{005872F3-21ED-C837-399F-02F8E52E4C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665" y="4071657"/>
            <a:ext cx="1389152" cy="609752"/>
          </a:xfrm>
          <a:prstGeom prst="rect">
            <a:avLst/>
          </a:prstGeom>
        </p:spPr>
      </p:pic>
      <p:pic>
        <p:nvPicPr>
          <p:cNvPr id="10" name="Picture 9">
            <a:extLst>
              <a:ext uri="{FF2B5EF4-FFF2-40B4-BE49-F238E27FC236}">
                <a16:creationId xmlns:a16="http://schemas.microsoft.com/office/drawing/2014/main" id="{6FEA175B-5EC2-807D-11D6-CDA1B3B635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0990" y="4003301"/>
            <a:ext cx="1634345" cy="838200"/>
          </a:xfrm>
          <a:prstGeom prst="rect">
            <a:avLst/>
          </a:prstGeom>
        </p:spPr>
      </p:pic>
    </p:spTree>
    <p:extLst>
      <p:ext uri="{BB962C8B-B14F-4D97-AF65-F5344CB8AC3E}">
        <p14:creationId xmlns:p14="http://schemas.microsoft.com/office/powerpoint/2010/main" val="2345483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32B568CF-0281-2BCC-354E-7D956494D659}"/>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 sz="4400" dirty="0"/>
              <a:t>References</a:t>
            </a:r>
            <a:endParaRPr sz="4400" dirty="0"/>
          </a:p>
        </p:txBody>
      </p:sp>
      <p:sp>
        <p:nvSpPr>
          <p:cNvPr id="5" name="Google Shape;690;p32">
            <a:extLst>
              <a:ext uri="{FF2B5EF4-FFF2-40B4-BE49-F238E27FC236}">
                <a16:creationId xmlns:a16="http://schemas.microsoft.com/office/drawing/2014/main" id="{52CE3C10-758D-EDE3-4AB2-B80C2BDE8693}"/>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CB2F0043-0811-802F-0727-F03B93733AF3}"/>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07</a:t>
            </a:r>
            <a:endParaRPr dirty="0">
              <a:solidFill>
                <a:schemeClr val="dk2"/>
              </a:solidFill>
            </a:endParaRPr>
          </a:p>
        </p:txBody>
      </p:sp>
      <p:sp>
        <p:nvSpPr>
          <p:cNvPr id="7" name="Google Shape;692;p32">
            <a:extLst>
              <a:ext uri="{FF2B5EF4-FFF2-40B4-BE49-F238E27FC236}">
                <a16:creationId xmlns:a16="http://schemas.microsoft.com/office/drawing/2014/main" id="{ED88B1CE-E359-FCB7-76DF-5F911A6E8F1E}"/>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3C50B946-30AC-F188-12E1-880E832359D5}"/>
              </a:ext>
            </a:extLst>
          </p:cNvPr>
          <p:cNvSpPr/>
          <p:nvPr/>
        </p:nvSpPr>
        <p:spPr>
          <a:xfrm>
            <a:off x="1431741" y="3701612"/>
            <a:ext cx="628051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D8521D23-D781-1850-BF06-AA1012C2C553}"/>
              </a:ext>
            </a:extLst>
          </p:cNvPr>
          <p:cNvCxnSpPr>
            <a:stCxn id="5" idx="2"/>
          </p:cNvCxnSpPr>
          <p:nvPr/>
        </p:nvCxnSpPr>
        <p:spPr>
          <a:xfrm>
            <a:off x="6387216" y="2786287"/>
            <a:ext cx="0" cy="1019651"/>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20118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1D9ED747-31BD-64AA-692A-5569A896058C}"/>
              </a:ext>
            </a:extLst>
          </p:cNvPr>
          <p:cNvSpPr>
            <a:spLocks noGrp="1"/>
          </p:cNvSpPr>
          <p:nvPr/>
        </p:nvSpPr>
        <p:spPr>
          <a:xfrm>
            <a:off x="76200" y="742950"/>
            <a:ext cx="8991600" cy="42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lvl="1">
              <a:buFont typeface="Arial" panose="020B0604020202020204" pitchFamily="34" charset="0"/>
              <a:buChar char="•"/>
            </a:pPr>
            <a:r>
              <a:rPr lang="en-US" dirty="0">
                <a:hlinkClick r:id="rId2"/>
              </a:rPr>
              <a:t>https://iopscience.iop.org/article/10.1088/1757-899X/1022/1/012071/pdf</a:t>
            </a: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hlinkClick r:id="rId3"/>
              </a:rPr>
              <a:t>Breast Cancer Dataset (kaggle.com)</a:t>
            </a: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hlinkClick r:id="rId4"/>
              </a:rPr>
              <a:t>http://www.ijarse.com/images/fullpdf/1515142902_SEC_1017ijarse.pdf</a:t>
            </a: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hlinkClick r:id="rId5"/>
              </a:rPr>
              <a:t>Orange Visual Programming — Orange Visual Programming 3 documentation (orange3.readthedocs.io)</a:t>
            </a:r>
            <a:endParaRPr lang="en-US" dirty="0"/>
          </a:p>
          <a:p>
            <a:pPr lvl="1">
              <a:buFont typeface="Arial" panose="020B0604020202020204" pitchFamily="34" charset="0"/>
              <a:buChar char="•"/>
            </a:pPr>
            <a:endParaRPr lang="en-US" dirty="0"/>
          </a:p>
          <a:p>
            <a:pPr marL="596900" lvl="1" indent="0">
              <a:buNone/>
            </a:pPr>
            <a:endParaRPr lang="en-US" dirty="0"/>
          </a:p>
          <a:p>
            <a:pPr lvl="1">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A23FC72-73AC-9848-E0FC-352404F86AD3}"/>
              </a:ext>
            </a:extLst>
          </p:cNvPr>
          <p:cNvSpPr>
            <a:spLocks noGrp="1"/>
          </p:cNvSpPr>
          <p:nvPr/>
        </p:nvSpPr>
        <p:spPr>
          <a:xfrm>
            <a:off x="76200" y="133350"/>
            <a:ext cx="3886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References:</a:t>
            </a:r>
          </a:p>
        </p:txBody>
      </p:sp>
    </p:spTree>
    <p:extLst>
      <p:ext uri="{BB962C8B-B14F-4D97-AF65-F5344CB8AC3E}">
        <p14:creationId xmlns:p14="http://schemas.microsoft.com/office/powerpoint/2010/main" val="4046871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55;p47">
            <a:extLst>
              <a:ext uri="{FF2B5EF4-FFF2-40B4-BE49-F238E27FC236}">
                <a16:creationId xmlns:a16="http://schemas.microsoft.com/office/drawing/2014/main" id="{2E953BE6-488D-E594-F1C3-76F703C70783}"/>
              </a:ext>
            </a:extLst>
          </p:cNvPr>
          <p:cNvSpPr txBox="1">
            <a:spLocks noGrp="1"/>
          </p:cNvSpPr>
          <p:nvPr/>
        </p:nvSpPr>
        <p:spPr>
          <a:xfrm>
            <a:off x="1618575" y="763094"/>
            <a:ext cx="6020700"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lvl="0"/>
            <a:r>
              <a:rPr lang="en-US" dirty="0"/>
              <a:t>Thanks</a:t>
            </a:r>
          </a:p>
        </p:txBody>
      </p:sp>
      <p:sp>
        <p:nvSpPr>
          <p:cNvPr id="6" name="Google Shape;1364;p47">
            <a:extLst>
              <a:ext uri="{FF2B5EF4-FFF2-40B4-BE49-F238E27FC236}">
                <a16:creationId xmlns:a16="http://schemas.microsoft.com/office/drawing/2014/main" id="{80813E87-B7A8-88AE-BFDC-2BDC2B943E67}"/>
              </a:ext>
            </a:extLst>
          </p:cNvPr>
          <p:cNvSpPr/>
          <p:nvPr/>
        </p:nvSpPr>
        <p:spPr>
          <a:xfrm>
            <a:off x="1314225" y="573181"/>
            <a:ext cx="9132" cy="1822332"/>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6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8;p32">
            <a:extLst>
              <a:ext uri="{FF2B5EF4-FFF2-40B4-BE49-F238E27FC236}">
                <a16:creationId xmlns:a16="http://schemas.microsoft.com/office/drawing/2014/main" id="{1BEC9783-AF73-823E-EADB-36E6D81AA909}"/>
              </a:ext>
            </a:extLst>
          </p:cNvPr>
          <p:cNvSpPr txBox="1">
            <a:spLocks noGrp="1"/>
          </p:cNvSpPr>
          <p:nvPr/>
        </p:nvSpPr>
        <p:spPr>
          <a:xfrm>
            <a:off x="1432267" y="1337562"/>
            <a:ext cx="4038600" cy="1448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marL="0" lvl="0" indent="0" algn="ctr" rtl="0">
              <a:spcBef>
                <a:spcPts val="0"/>
              </a:spcBef>
              <a:spcAft>
                <a:spcPts val="0"/>
              </a:spcAft>
              <a:buNone/>
            </a:pPr>
            <a:r>
              <a:rPr lang="en" sz="3600" dirty="0"/>
              <a:t>Background and Motivation </a:t>
            </a:r>
            <a:endParaRPr sz="3600" dirty="0"/>
          </a:p>
        </p:txBody>
      </p:sp>
      <p:sp>
        <p:nvSpPr>
          <p:cNvPr id="5" name="Google Shape;690;p32">
            <a:extLst>
              <a:ext uri="{FF2B5EF4-FFF2-40B4-BE49-F238E27FC236}">
                <a16:creationId xmlns:a16="http://schemas.microsoft.com/office/drawing/2014/main" id="{1F72486E-134F-D2E5-3E84-805B8FE95B2B}"/>
              </a:ext>
            </a:extLst>
          </p:cNvPr>
          <p:cNvSpPr/>
          <p:nvPr/>
        </p:nvSpPr>
        <p:spPr>
          <a:xfrm>
            <a:off x="5844666" y="1701187"/>
            <a:ext cx="1085100" cy="1085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91;p32">
            <a:extLst>
              <a:ext uri="{FF2B5EF4-FFF2-40B4-BE49-F238E27FC236}">
                <a16:creationId xmlns:a16="http://schemas.microsoft.com/office/drawing/2014/main" id="{A7ECE0E6-AC8A-DECD-A3D1-2236038673B9}"/>
              </a:ext>
            </a:extLst>
          </p:cNvPr>
          <p:cNvSpPr txBox="1">
            <a:spLocks noGrp="1"/>
          </p:cNvSpPr>
          <p:nvPr/>
        </p:nvSpPr>
        <p:spPr>
          <a:xfrm>
            <a:off x="5896691" y="1954837"/>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7" name="Google Shape;692;p32">
            <a:extLst>
              <a:ext uri="{FF2B5EF4-FFF2-40B4-BE49-F238E27FC236}">
                <a16:creationId xmlns:a16="http://schemas.microsoft.com/office/drawing/2014/main" id="{1C684FBF-B63E-54BD-1229-C9D7AA183FC6}"/>
              </a:ext>
            </a:extLst>
          </p:cNvPr>
          <p:cNvSpPr/>
          <p:nvPr/>
        </p:nvSpPr>
        <p:spPr>
          <a:xfrm>
            <a:off x="1432267" y="3701612"/>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93;p32">
            <a:extLst>
              <a:ext uri="{FF2B5EF4-FFF2-40B4-BE49-F238E27FC236}">
                <a16:creationId xmlns:a16="http://schemas.microsoft.com/office/drawing/2014/main" id="{E4AA95AC-1617-C6FB-4BB9-40A89563673A}"/>
              </a:ext>
            </a:extLst>
          </p:cNvPr>
          <p:cNvSpPr/>
          <p:nvPr/>
        </p:nvSpPr>
        <p:spPr>
          <a:xfrm>
            <a:off x="1431741" y="3701612"/>
            <a:ext cx="1830450"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Google Shape;694;p32">
            <a:extLst>
              <a:ext uri="{FF2B5EF4-FFF2-40B4-BE49-F238E27FC236}">
                <a16:creationId xmlns:a16="http://schemas.microsoft.com/office/drawing/2014/main" id="{62ECC8A5-61EF-0C76-F289-B0D69C788E59}"/>
              </a:ext>
            </a:extLst>
          </p:cNvPr>
          <p:cNvCxnSpPr>
            <a:stCxn id="5" idx="2"/>
          </p:cNvCxnSpPr>
          <p:nvPr/>
        </p:nvCxnSpPr>
        <p:spPr>
          <a:xfrm>
            <a:off x="6387216" y="2786287"/>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5177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C3DAD0-A8ED-F890-A0A4-DEC8E51F075A}"/>
              </a:ext>
            </a:extLst>
          </p:cNvPr>
          <p:cNvSpPr>
            <a:spLocks noGrp="1"/>
          </p:cNvSpPr>
          <p:nvPr/>
        </p:nvSpPr>
        <p:spPr>
          <a:xfrm>
            <a:off x="90047" y="34738"/>
            <a:ext cx="5029200" cy="6544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r>
              <a:rPr lang="en-US" sz="3200" dirty="0">
                <a:solidFill>
                  <a:schemeClr val="accent2"/>
                </a:solidFill>
              </a:rPr>
              <a:t>Breast Cancer</a:t>
            </a:r>
          </a:p>
        </p:txBody>
      </p:sp>
      <p:sp>
        <p:nvSpPr>
          <p:cNvPr id="5" name="Subtitle 2">
            <a:extLst>
              <a:ext uri="{FF2B5EF4-FFF2-40B4-BE49-F238E27FC236}">
                <a16:creationId xmlns:a16="http://schemas.microsoft.com/office/drawing/2014/main" id="{B09F5B31-E62E-DA21-AC6D-E1BD92DFC7D8}"/>
              </a:ext>
            </a:extLst>
          </p:cNvPr>
          <p:cNvSpPr>
            <a:spLocks noGrp="1"/>
          </p:cNvSpPr>
          <p:nvPr/>
        </p:nvSpPr>
        <p:spPr>
          <a:xfrm>
            <a:off x="90047" y="689162"/>
            <a:ext cx="6629400" cy="44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r>
              <a:rPr lang="en-US" dirty="0"/>
              <a:t>-The second leading cause of death among women is breast cancer , as it comes directly after lung cancer.</a:t>
            </a:r>
          </a:p>
          <a:p>
            <a:pPr algn="l"/>
            <a:endParaRPr lang="en-US" dirty="0"/>
          </a:p>
          <a:p>
            <a:pPr algn="l"/>
            <a:r>
              <a:rPr lang="en-US" dirty="0"/>
              <a:t>-Breast cancer considered </a:t>
            </a:r>
            <a:r>
              <a:rPr lang="en-US" b="1" dirty="0"/>
              <a:t>the most </a:t>
            </a:r>
            <a:r>
              <a:rPr lang="en-US" dirty="0"/>
              <a:t>invasive cancer in women, with more than million cases and nearly 600,000 deaths occurring worldwide annually.</a:t>
            </a:r>
          </a:p>
          <a:p>
            <a:pPr algn="l"/>
            <a:endParaRPr lang="en-US" dirty="0"/>
          </a:p>
          <a:p>
            <a:pPr algn="l"/>
            <a:r>
              <a:rPr lang="en-US" dirty="0"/>
              <a:t>-Breast cancer comes in the top of cancer list in Egypt by                     </a:t>
            </a:r>
            <a:r>
              <a:rPr lang="en-US" b="1" dirty="0"/>
              <a:t>40</a:t>
            </a:r>
            <a:r>
              <a:rPr lang="en-US" dirty="0"/>
              <a:t> cases per 100,000 of the population.</a:t>
            </a:r>
          </a:p>
          <a:p>
            <a:pPr algn="l"/>
            <a:r>
              <a:rPr lang="en-US" dirty="0"/>
              <a:t>-But there are a great range of deaths in Egypt.</a:t>
            </a:r>
          </a:p>
          <a:p>
            <a:pPr algn="l"/>
            <a:endParaRPr lang="en-US" dirty="0"/>
          </a:p>
          <a:p>
            <a:pPr algn="l"/>
            <a:r>
              <a:rPr lang="en-US" dirty="0"/>
              <a:t>-Recurrent breast cancer is breast cancer that comes back after initial treatment. undetected cancer cells multiply, becoming recurrent breast cancer.</a:t>
            </a:r>
          </a:p>
          <a:p>
            <a:pPr algn="l"/>
            <a:endParaRPr lang="en-US" dirty="0"/>
          </a:p>
          <a:p>
            <a:pPr algn="l"/>
            <a:r>
              <a:rPr lang="en-US" dirty="0"/>
              <a:t>-</a:t>
            </a:r>
          </a:p>
        </p:txBody>
      </p:sp>
      <p:pic>
        <p:nvPicPr>
          <p:cNvPr id="6" name="Picture 5">
            <a:extLst>
              <a:ext uri="{FF2B5EF4-FFF2-40B4-BE49-F238E27FC236}">
                <a16:creationId xmlns:a16="http://schemas.microsoft.com/office/drawing/2014/main" id="{52AEC938-90EA-4CB6-3812-01C76ACDD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695" y="1451161"/>
            <a:ext cx="2639305" cy="1847513"/>
          </a:xfrm>
          <a:prstGeom prst="rect">
            <a:avLst/>
          </a:prstGeom>
        </p:spPr>
      </p:pic>
    </p:spTree>
    <p:extLst>
      <p:ext uri="{BB962C8B-B14F-4D97-AF65-F5344CB8AC3E}">
        <p14:creationId xmlns:p14="http://schemas.microsoft.com/office/powerpoint/2010/main" val="3193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3C09BF-7A42-3AA0-E44B-04D526DE0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3" y="472310"/>
            <a:ext cx="8763000" cy="3523011"/>
          </a:xfrm>
          <a:prstGeom prst="rect">
            <a:avLst/>
          </a:prstGeom>
        </p:spPr>
      </p:pic>
      <p:sp>
        <p:nvSpPr>
          <p:cNvPr id="9" name="TextBox 4">
            <a:extLst>
              <a:ext uri="{FF2B5EF4-FFF2-40B4-BE49-F238E27FC236}">
                <a16:creationId xmlns:a16="http://schemas.microsoft.com/office/drawing/2014/main" id="{BF8B37F6-5F26-CFFE-EB7B-62F9F6B1E643}"/>
              </a:ext>
            </a:extLst>
          </p:cNvPr>
          <p:cNvSpPr txBox="1"/>
          <p:nvPr/>
        </p:nvSpPr>
        <p:spPr>
          <a:xfrm>
            <a:off x="89647" y="10645"/>
            <a:ext cx="419100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accent2"/>
                </a:solidFill>
              </a:rPr>
              <a:t>Breast Cancer </a:t>
            </a:r>
          </a:p>
        </p:txBody>
      </p:sp>
      <p:sp>
        <p:nvSpPr>
          <p:cNvPr id="10" name="TextBox 5">
            <a:extLst>
              <a:ext uri="{FF2B5EF4-FFF2-40B4-BE49-F238E27FC236}">
                <a16:creationId xmlns:a16="http://schemas.microsoft.com/office/drawing/2014/main" id="{0DD4898F-E6C3-F380-34E3-9D36595751E8}"/>
              </a:ext>
            </a:extLst>
          </p:cNvPr>
          <p:cNvSpPr txBox="1"/>
          <p:nvPr/>
        </p:nvSpPr>
        <p:spPr>
          <a:xfrm>
            <a:off x="1777253" y="4071965"/>
            <a:ext cx="5791200" cy="95410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According to World Health Organization 2022 , Breast cancer is</a:t>
            </a:r>
          </a:p>
          <a:p>
            <a:r>
              <a:rPr lang="en-US" b="1" dirty="0">
                <a:solidFill>
                  <a:schemeClr val="bg1"/>
                </a:solidFill>
              </a:rPr>
              <a:t> </a:t>
            </a:r>
          </a:p>
          <a:p>
            <a:r>
              <a:rPr lang="en-US" b="1" dirty="0">
                <a:solidFill>
                  <a:schemeClr val="bg1"/>
                </a:solidFill>
              </a:rPr>
              <a:t>the most </a:t>
            </a:r>
            <a:r>
              <a:rPr lang="en-GB" b="1" dirty="0">
                <a:solidFill>
                  <a:schemeClr val="bg1"/>
                </a:solidFill>
              </a:rPr>
              <a:t>common malignancy diagnosed in women worldwide. </a:t>
            </a:r>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665846349"/>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7" ma:contentTypeDescription="Create a new document." ma:contentTypeScope="" ma:versionID="e4344234ba25828dce2c4f105c41a554">
  <xsd:schema xmlns:xsd="http://www.w3.org/2001/XMLSchema" xmlns:xs="http://www.w3.org/2001/XMLSchema" xmlns:p="http://schemas.microsoft.com/office/2006/metadata/properties" xmlns:ns3="92052f36-cd15-45c5-ae08-c8ad17279007" targetNamespace="http://schemas.microsoft.com/office/2006/metadata/properties" ma:root="true" ma:fieldsID="21d2b1d40ab3b57d76c58e6272b37395"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Props1.xml><?xml version="1.0" encoding="utf-8"?>
<ds:datastoreItem xmlns:ds="http://schemas.openxmlformats.org/officeDocument/2006/customXml" ds:itemID="{52913D10-605A-4323-8CC0-3A1909E8C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27B854-CAD2-450C-A5E9-C335F4261806}">
  <ds:schemaRefs>
    <ds:schemaRef ds:uri="http://schemas.microsoft.com/sharepoint/v3/contenttype/forms"/>
  </ds:schemaRefs>
</ds:datastoreItem>
</file>

<file path=customXml/itemProps3.xml><?xml version="1.0" encoding="utf-8"?>
<ds:datastoreItem xmlns:ds="http://schemas.openxmlformats.org/officeDocument/2006/customXml" ds:itemID="{6EBB8114-214B-4579-9B77-0E8F70494ADE}">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microsoft.com/office/infopath/2007/PartnerControls"/>
    <ds:schemaRef ds:uri="92052f36-cd15-45c5-ae08-c8ad1727900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3122</TotalTime>
  <Words>4823</Words>
  <Application>Microsoft Office PowerPoint</Application>
  <PresentationFormat>On-screen Show (16:9)</PresentationFormat>
  <Paragraphs>393</Paragraphs>
  <Slides>65</Slides>
  <Notes>2</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65</vt:i4>
      </vt:variant>
    </vt:vector>
  </HeadingPairs>
  <TitlesOfParts>
    <vt:vector size="89" baseType="lpstr">
      <vt:lpstr>var(--cds-font-family-source-sans-pro)</vt:lpstr>
      <vt:lpstr>Google Sans</vt:lpstr>
      <vt:lpstr>Times New Roman</vt:lpstr>
      <vt:lpstr>Calibri</vt:lpstr>
      <vt:lpstr>Cabin</vt:lpstr>
      <vt:lpstr>Segoe UI</vt:lpstr>
      <vt:lpstr>Georgia</vt:lpstr>
      <vt:lpstr>adonis-web</vt:lpstr>
      <vt:lpstr>Wingdings</vt:lpstr>
      <vt:lpstr>Nunito Light</vt:lpstr>
      <vt:lpstr>__Source_Sans_3_fa886a</vt:lpstr>
      <vt:lpstr>Unbounded</vt:lpstr>
      <vt:lpstr>Helvetica Neue</vt:lpstr>
      <vt:lpstr>Arial</vt:lpstr>
      <vt:lpstr>Roboto</vt:lpstr>
      <vt:lpstr>Mangal Pro</vt:lpstr>
      <vt:lpstr>Aptos</vt:lpstr>
      <vt:lpstr>Söhne</vt:lpstr>
      <vt:lpstr>Cambria Math</vt:lpstr>
      <vt:lpstr>Share Tech</vt:lpstr>
      <vt:lpstr>Livvic Light</vt:lpstr>
      <vt:lpstr>Maven Pro</vt:lpstr>
      <vt:lpstr>Gill Sans MT</vt:lpstr>
      <vt:lpstr>Data Science Consulting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Development</vt:lpstr>
      <vt:lpstr>Business Understanding</vt:lpstr>
      <vt:lpstr>Data Understanding:</vt:lpstr>
      <vt:lpstr>PowerPoint Presentation</vt:lpstr>
      <vt:lpstr>PowerPoint Presentation</vt:lpstr>
      <vt:lpstr> Load Data:</vt:lpstr>
      <vt:lpstr> Data Exploration:</vt:lpstr>
      <vt:lpstr>Data Preparation:</vt:lpstr>
      <vt:lpstr>Impute Missing Values</vt:lpstr>
      <vt:lpstr>Descriptive Analytics (What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Then the order by relevance to class in terms of importance. </vt:lpstr>
      <vt:lpstr>Predictive Analytics</vt:lpstr>
      <vt:lpstr>PowerPoint Presentation</vt:lpstr>
      <vt:lpstr>PowerPoint Presentation</vt:lpstr>
      <vt:lpstr>What is logistic regression?</vt:lpstr>
      <vt:lpstr>Logistic regression in breast cancer</vt:lpstr>
      <vt:lpstr>What is decision tree?</vt:lpstr>
      <vt:lpstr> Decision tree Terminology</vt:lpstr>
      <vt:lpstr>Random Forest Model</vt:lpstr>
      <vt:lpstr>Advantages And Challenges of Random forest Model </vt:lpstr>
      <vt:lpstr>PowerPoint Presentation</vt:lpstr>
      <vt:lpstr>PowerPoint Presentation</vt:lpstr>
      <vt:lpstr>PowerPoint Presentation</vt:lpstr>
      <vt:lpstr>PowerPoint Presentation</vt:lpstr>
      <vt:lpstr>  Artificial Neural Network</vt:lpstr>
      <vt:lpstr>Backpropagation</vt:lpstr>
      <vt:lpstr>Model Evaluation and Performance Metrics</vt:lpstr>
      <vt:lpstr>Results and Discussion</vt:lpstr>
      <vt:lpstr>PowerPoint Presentation</vt:lpstr>
      <vt:lpstr> Introduction to Orange Tool</vt:lpstr>
      <vt:lpstr> How to use workflows in Orange?</vt:lpstr>
      <vt:lpstr>PowerPoint Presentation</vt:lpstr>
      <vt:lpstr>Perspective Analytics</vt:lpstr>
      <vt:lpstr>Conclusion and Future Work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CONSULTING</dc:title>
  <dc:creator>PC</dc:creator>
  <cp:lastModifiedBy>Kirolos Komos Rofieal Safe</cp:lastModifiedBy>
  <cp:revision>114</cp:revision>
  <dcterms:modified xsi:type="dcterms:W3CDTF">2024-06-12T10:58:36Z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